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12/01/2015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12/01/2015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12/01/2015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12/01/2015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12/01/2015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12/01/2015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12/01/2015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12/01/2015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12/01/2015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12/01/2015</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12/01/2015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12/01/2015</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orothy.bell-sneddon@nhs.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World café events</a:t>
            </a:r>
            <a:endParaRPr lang="en-GB" dirty="0"/>
          </a:p>
        </p:txBody>
      </p:sp>
      <p:sp>
        <p:nvSpPr>
          <p:cNvPr id="3" name="Subtitle 2"/>
          <p:cNvSpPr>
            <a:spLocks noGrp="1"/>
          </p:cNvSpPr>
          <p:nvPr>
            <p:ph type="subTitle" idx="1"/>
          </p:nvPr>
        </p:nvSpPr>
        <p:spPr/>
        <p:txBody>
          <a:bodyPr/>
          <a:lstStyle/>
          <a:p>
            <a:r>
              <a:rPr lang="en-GB" dirty="0" smtClean="0"/>
              <a:t>NHS forth valley</a:t>
            </a:r>
            <a:endParaRPr lang="en-GB" dirty="0"/>
          </a:p>
        </p:txBody>
      </p:sp>
      <p:sp>
        <p:nvSpPr>
          <p:cNvPr id="4" name="Rectangle 3"/>
          <p:cNvSpPr/>
          <p:nvPr/>
        </p:nvSpPr>
        <p:spPr>
          <a:xfrm>
            <a:off x="251520" y="188640"/>
            <a:ext cx="6196376" cy="95410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Provided with a Continuously Improving </a:t>
            </a:r>
          </a:p>
          <a:p>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&amp; Safe Working Environment</a:t>
            </a:r>
          </a:p>
        </p:txBody>
      </p:sp>
      <p:sp>
        <p:nvSpPr>
          <p:cNvPr id="5" name="Rectangle 4"/>
          <p:cNvSpPr/>
          <p:nvPr/>
        </p:nvSpPr>
        <p:spPr>
          <a:xfrm>
            <a:off x="4026698" y="5503159"/>
            <a:ext cx="4572000" cy="954107"/>
          </a:xfrm>
          <a:prstGeom prst="rect">
            <a:avLst/>
          </a:prstGeom>
        </p:spPr>
        <p:txBody>
          <a:bodyPr>
            <a:spAutoFit/>
          </a:bodyPr>
          <a:lstStyle/>
          <a:p>
            <a:pPr algn="just"/>
            <a:r>
              <a:rPr lang="en-GB" sz="1400" dirty="0"/>
              <a:t>World Café Events - development of an Attendance Management Action Plan. Joint Education Day for Staff Side reps and HR staff on Attendance Management with the focus on progress to date and priorities for 2014/15.  </a:t>
            </a:r>
          </a:p>
        </p:txBody>
      </p:sp>
      <p:sp>
        <p:nvSpPr>
          <p:cNvPr id="6" name="Rectangle 5"/>
          <p:cNvSpPr/>
          <p:nvPr/>
        </p:nvSpPr>
        <p:spPr>
          <a:xfrm>
            <a:off x="3991279" y="3284984"/>
            <a:ext cx="4572000" cy="923330"/>
          </a:xfrm>
          <a:prstGeom prst="rect">
            <a:avLst/>
          </a:prstGeom>
        </p:spPr>
        <p:txBody>
          <a:bodyPr>
            <a:spAutoFit/>
          </a:bodyPr>
          <a:lstStyle/>
          <a:p>
            <a:pPr algn="r"/>
            <a:r>
              <a:rPr lang="en-GB" dirty="0"/>
              <a:t>Dorothy Bell-</a:t>
            </a:r>
            <a:r>
              <a:rPr lang="en-GB" dirty="0" err="1"/>
              <a:t>Sneddon</a:t>
            </a:r>
            <a:r>
              <a:rPr lang="en-GB" dirty="0"/>
              <a:t>, </a:t>
            </a:r>
            <a:endParaRPr lang="en-GB" dirty="0" smtClean="0"/>
          </a:p>
          <a:p>
            <a:pPr algn="r"/>
            <a:r>
              <a:rPr lang="en-GB" dirty="0" smtClean="0"/>
              <a:t>Occupational </a:t>
            </a:r>
            <a:r>
              <a:rPr lang="en-GB" dirty="0"/>
              <a:t>Health </a:t>
            </a:r>
            <a:r>
              <a:rPr lang="en-GB" dirty="0" smtClean="0"/>
              <a:t>Manager</a:t>
            </a:r>
          </a:p>
          <a:p>
            <a:pPr algn="r"/>
            <a:r>
              <a:rPr lang="en-GB" u="sng" dirty="0" smtClean="0">
                <a:hlinkClick r:id="rId2"/>
              </a:rPr>
              <a:t>dorothy.bell-sneddon@nhs.net</a:t>
            </a:r>
            <a:endParaRPr lang="en-GB" dirty="0"/>
          </a:p>
        </p:txBody>
      </p:sp>
    </p:spTree>
    <p:extLst>
      <p:ext uri="{BB962C8B-B14F-4D97-AF65-F5344CB8AC3E}">
        <p14:creationId xmlns:p14="http://schemas.microsoft.com/office/powerpoint/2010/main" val="311950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520940" cy="576064"/>
          </a:xfrm>
        </p:spPr>
        <p:txBody>
          <a:bodyPr/>
          <a:lstStyle/>
          <a:p>
            <a:r>
              <a:rPr lang="en-GB" sz="2400" dirty="0" smtClean="0"/>
              <a:t/>
            </a:r>
            <a:br>
              <a:rPr lang="en-GB" sz="2400" dirty="0" smtClean="0"/>
            </a:br>
            <a:r>
              <a:rPr lang="en-GB" sz="2400" dirty="0" smtClean="0"/>
              <a:t>Supporting </a:t>
            </a:r>
            <a:r>
              <a:rPr lang="en-GB" sz="2400" dirty="0"/>
              <a:t>Staff to stay at or return to work</a:t>
            </a:r>
            <a:r>
              <a:rPr lang="en-GB" dirty="0"/>
              <a:t/>
            </a:r>
            <a:br>
              <a:rPr lang="en-GB" dirty="0"/>
            </a:br>
            <a:endParaRPr lang="en-GB" dirty="0"/>
          </a:p>
        </p:txBody>
      </p:sp>
      <p:sp>
        <p:nvSpPr>
          <p:cNvPr id="3" name="Content Placeholder 2"/>
          <p:cNvSpPr>
            <a:spLocks noGrp="1"/>
          </p:cNvSpPr>
          <p:nvPr>
            <p:ph idx="1"/>
          </p:nvPr>
        </p:nvSpPr>
        <p:spPr>
          <a:xfrm>
            <a:off x="827584" y="1124744"/>
            <a:ext cx="7520940" cy="5112567"/>
          </a:xfrm>
        </p:spPr>
        <p:txBody>
          <a:bodyPr>
            <a:normAutofit lnSpcReduction="10000"/>
          </a:bodyPr>
          <a:lstStyle/>
          <a:p>
            <a:pPr>
              <a:buFont typeface="Arial" pitchFamily="34" charset="0"/>
              <a:buChar char="•"/>
            </a:pPr>
            <a:r>
              <a:rPr lang="en-GB" sz="2000" dirty="0"/>
              <a:t>Support for the need and benefit of doing so</a:t>
            </a:r>
          </a:p>
          <a:p>
            <a:pPr>
              <a:buFont typeface="Arial" pitchFamily="34" charset="0"/>
              <a:buChar char="•"/>
            </a:pPr>
            <a:r>
              <a:rPr lang="en-GB" sz="2000" dirty="0"/>
              <a:t>Good range of services available through </a:t>
            </a:r>
            <a:r>
              <a:rPr lang="en-GB" sz="2000" dirty="0" smtClean="0"/>
              <a:t>Occupational Health </a:t>
            </a:r>
            <a:endParaRPr lang="en-GB" sz="2000" dirty="0"/>
          </a:p>
          <a:p>
            <a:pPr>
              <a:buFont typeface="Arial" pitchFamily="34" charset="0"/>
              <a:buChar char="•"/>
            </a:pPr>
            <a:r>
              <a:rPr lang="en-GB" sz="2000" dirty="0"/>
              <a:t>Communication works well</a:t>
            </a:r>
          </a:p>
          <a:p>
            <a:pPr>
              <a:buFont typeface="Arial" pitchFamily="34" charset="0"/>
              <a:buChar char="•"/>
            </a:pPr>
            <a:r>
              <a:rPr lang="en-GB" sz="2000" dirty="0"/>
              <a:t>Case conferences work well</a:t>
            </a:r>
          </a:p>
          <a:p>
            <a:pPr>
              <a:buFont typeface="Arial" pitchFamily="34" charset="0"/>
              <a:buChar char="•"/>
            </a:pPr>
            <a:r>
              <a:rPr lang="en-GB" sz="2000" dirty="0"/>
              <a:t>Better liaison with GPs required</a:t>
            </a:r>
          </a:p>
          <a:p>
            <a:pPr>
              <a:buFont typeface="Arial" pitchFamily="34" charset="0"/>
              <a:buChar char="•"/>
            </a:pPr>
            <a:r>
              <a:rPr lang="en-GB" sz="2000" dirty="0"/>
              <a:t>Planned phased returns need more involvement of the manager</a:t>
            </a:r>
          </a:p>
          <a:p>
            <a:pPr>
              <a:buFont typeface="Arial" pitchFamily="34" charset="0"/>
              <a:buChar char="•"/>
            </a:pPr>
            <a:r>
              <a:rPr lang="en-GB" sz="2000" dirty="0"/>
              <a:t>In some cases this may need to be outwith own department</a:t>
            </a:r>
          </a:p>
          <a:p>
            <a:pPr>
              <a:buFont typeface="Arial" pitchFamily="34" charset="0"/>
              <a:buChar char="•"/>
            </a:pPr>
            <a:r>
              <a:rPr lang="en-GB" sz="2000" dirty="0"/>
              <a:t>Staff on phased return counted as fully returned – no back fill allowed even if not able to undertake full duties or hours</a:t>
            </a:r>
          </a:p>
          <a:p>
            <a:pPr>
              <a:buFont typeface="Arial" pitchFamily="34" charset="0"/>
              <a:buChar char="•"/>
            </a:pPr>
            <a:r>
              <a:rPr lang="en-GB" sz="2000" dirty="0"/>
              <a:t>Specific areas encounter problems in making reasonable adjustments </a:t>
            </a:r>
          </a:p>
          <a:p>
            <a:pPr>
              <a:buFont typeface="Arial" pitchFamily="34" charset="0"/>
              <a:buChar char="•"/>
            </a:pPr>
            <a:r>
              <a:rPr lang="en-GB" sz="2000" dirty="0"/>
              <a:t>Payment of enhancements when off sick needs to be reviewed nationally</a:t>
            </a:r>
          </a:p>
          <a:p>
            <a:pPr>
              <a:buFont typeface="Arial" pitchFamily="34" charset="0"/>
              <a:buChar char="•"/>
            </a:pPr>
            <a:r>
              <a:rPr lang="en-GB" sz="2000" dirty="0"/>
              <a:t>Recognition of staff who are at work required.</a:t>
            </a:r>
          </a:p>
          <a:p>
            <a:endParaRPr lang="en-GB" dirty="0"/>
          </a:p>
        </p:txBody>
      </p:sp>
    </p:spTree>
    <p:extLst>
      <p:ext uri="{BB962C8B-B14F-4D97-AF65-F5344CB8AC3E}">
        <p14:creationId xmlns:p14="http://schemas.microsoft.com/office/powerpoint/2010/main" val="2617006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sz="4000" dirty="0" smtClean="0"/>
              <a:t/>
            </a:r>
            <a:br>
              <a:rPr lang="en-GB" sz="4000" dirty="0" smtClean="0"/>
            </a:br>
            <a:r>
              <a:rPr lang="en-GB" sz="4000" dirty="0" smtClean="0"/>
              <a:t>Sticky </a:t>
            </a:r>
            <a:r>
              <a:rPr lang="en-GB" sz="4000" dirty="0"/>
              <a:t>Wall output </a:t>
            </a:r>
            <a:br>
              <a:rPr lang="en-GB" sz="4000" dirty="0"/>
            </a:br>
            <a:endParaRPr lang="en-GB" sz="4000" dirty="0"/>
          </a:p>
        </p:txBody>
      </p:sp>
      <p:sp>
        <p:nvSpPr>
          <p:cNvPr id="23555" name="Rectangle 3"/>
          <p:cNvSpPr>
            <a:spLocks noGrp="1" noChangeArrowheads="1"/>
          </p:cNvSpPr>
          <p:nvPr>
            <p:ph idx="1"/>
          </p:nvPr>
        </p:nvSpPr>
        <p:spPr/>
        <p:txBody>
          <a:bodyPr>
            <a:normAutofit fontScale="92500" lnSpcReduction="20000"/>
          </a:bodyPr>
          <a:lstStyle/>
          <a:p>
            <a:pPr>
              <a:lnSpc>
                <a:spcPct val="80000"/>
              </a:lnSpc>
              <a:buFontTx/>
              <a:buNone/>
            </a:pPr>
            <a:r>
              <a:rPr lang="en-GB" sz="1600"/>
              <a:t>	</a:t>
            </a:r>
            <a:r>
              <a:rPr lang="en-GB" sz="2000" b="1"/>
              <a:t>Purpose to capture quick thoughts and ideas on the topic.</a:t>
            </a:r>
          </a:p>
          <a:p>
            <a:pPr>
              <a:lnSpc>
                <a:spcPct val="80000"/>
              </a:lnSpc>
              <a:buFontTx/>
              <a:buNone/>
            </a:pPr>
            <a:endParaRPr lang="en-GB" sz="2000" b="1"/>
          </a:p>
          <a:p>
            <a:pPr>
              <a:lnSpc>
                <a:spcPct val="80000"/>
              </a:lnSpc>
              <a:buFontTx/>
              <a:buNone/>
            </a:pPr>
            <a:r>
              <a:rPr lang="en-GB" sz="2400"/>
              <a:t>Three Topics</a:t>
            </a:r>
            <a:r>
              <a:rPr lang="en-GB" sz="2000"/>
              <a:t>:						 </a:t>
            </a:r>
          </a:p>
          <a:p>
            <a:pPr>
              <a:lnSpc>
                <a:spcPct val="80000"/>
              </a:lnSpc>
              <a:buFontTx/>
              <a:buNone/>
            </a:pPr>
            <a:r>
              <a:rPr lang="en-GB" sz="2000"/>
              <a:t>	</a:t>
            </a:r>
          </a:p>
          <a:p>
            <a:pPr>
              <a:lnSpc>
                <a:spcPct val="80000"/>
              </a:lnSpc>
              <a:buFontTx/>
              <a:buNone/>
            </a:pPr>
            <a:r>
              <a:rPr lang="en-GB" sz="2400"/>
              <a:t>How can we improve the delivery of Training? </a:t>
            </a:r>
          </a:p>
          <a:p>
            <a:pPr>
              <a:lnSpc>
                <a:spcPct val="80000"/>
              </a:lnSpc>
              <a:buFontTx/>
              <a:buNone/>
            </a:pPr>
            <a:endParaRPr lang="en-GB" sz="2400"/>
          </a:p>
          <a:p>
            <a:pPr>
              <a:lnSpc>
                <a:spcPct val="80000"/>
              </a:lnSpc>
              <a:buFontTx/>
              <a:buNone/>
            </a:pPr>
            <a:r>
              <a:rPr lang="en-GB" sz="2400"/>
              <a:t>How can we encourage Staff to Look After their own</a:t>
            </a:r>
          </a:p>
          <a:p>
            <a:pPr>
              <a:lnSpc>
                <a:spcPct val="80000"/>
              </a:lnSpc>
              <a:buFontTx/>
              <a:buNone/>
            </a:pPr>
            <a:r>
              <a:rPr lang="en-GB" sz="2400"/>
              <a:t>health?</a:t>
            </a:r>
          </a:p>
          <a:p>
            <a:pPr>
              <a:lnSpc>
                <a:spcPct val="80000"/>
              </a:lnSpc>
              <a:buFontTx/>
              <a:buNone/>
            </a:pPr>
            <a:endParaRPr lang="en-GB" sz="2400"/>
          </a:p>
          <a:p>
            <a:pPr>
              <a:lnSpc>
                <a:spcPct val="80000"/>
              </a:lnSpc>
              <a:buFontTx/>
              <a:buNone/>
            </a:pPr>
            <a:r>
              <a:rPr lang="en-GB" sz="2400"/>
              <a:t>What is the most challenging area of Attendance </a:t>
            </a:r>
          </a:p>
          <a:p>
            <a:pPr>
              <a:lnSpc>
                <a:spcPct val="80000"/>
              </a:lnSpc>
              <a:buFontTx/>
              <a:buNone/>
            </a:pPr>
            <a:r>
              <a:rPr lang="en-GB" sz="2400"/>
              <a:t>Management?</a:t>
            </a:r>
            <a:r>
              <a:rPr lang="en-GB" sz="2000"/>
              <a:t>  </a:t>
            </a:r>
          </a:p>
          <a:p>
            <a:pPr>
              <a:lnSpc>
                <a:spcPct val="80000"/>
              </a:lnSpc>
              <a:buFontTx/>
              <a:buNone/>
            </a:pPr>
            <a:endParaRPr lang="en-GB" sz="2000"/>
          </a:p>
        </p:txBody>
      </p:sp>
    </p:spTree>
    <p:extLst>
      <p:ext uri="{BB962C8B-B14F-4D97-AF65-F5344CB8AC3E}">
        <p14:creationId xmlns:p14="http://schemas.microsoft.com/office/powerpoint/2010/main" val="417279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sz="3600" dirty="0"/>
              <a:t/>
            </a:r>
            <a:br>
              <a:rPr lang="en-GB" sz="3600" dirty="0"/>
            </a:br>
            <a:r>
              <a:rPr lang="en-GB" sz="3600" dirty="0" smtClean="0"/>
              <a:t/>
            </a:r>
            <a:br>
              <a:rPr lang="en-GB" sz="3600" dirty="0" smtClean="0"/>
            </a:br>
            <a:r>
              <a:rPr lang="en-GB" sz="3600" dirty="0" smtClean="0"/>
              <a:t>How </a:t>
            </a:r>
            <a:r>
              <a:rPr lang="en-GB" sz="3600" dirty="0"/>
              <a:t>can we improve the </a:t>
            </a:r>
            <a:br>
              <a:rPr lang="en-GB" sz="3600" dirty="0"/>
            </a:br>
            <a:r>
              <a:rPr lang="en-GB" sz="3600" dirty="0"/>
              <a:t>delivery of Training? </a:t>
            </a:r>
            <a:br>
              <a:rPr lang="en-GB" sz="3600" dirty="0"/>
            </a:br>
            <a:endParaRPr lang="en-GB" sz="3600" dirty="0"/>
          </a:p>
        </p:txBody>
      </p:sp>
      <p:sp>
        <p:nvSpPr>
          <p:cNvPr id="27651" name="Rectangle 3"/>
          <p:cNvSpPr>
            <a:spLocks noGrp="1" noChangeArrowheads="1"/>
          </p:cNvSpPr>
          <p:nvPr>
            <p:ph idx="1"/>
          </p:nvPr>
        </p:nvSpPr>
        <p:spPr>
          <a:xfrm>
            <a:off x="827584" y="1700808"/>
            <a:ext cx="7520940" cy="4515953"/>
          </a:xfrm>
        </p:spPr>
        <p:txBody>
          <a:bodyPr>
            <a:normAutofit/>
          </a:bodyPr>
          <a:lstStyle/>
          <a:p>
            <a:pPr marL="457200" indent="-457200">
              <a:buFont typeface="Arial" pitchFamily="34" charset="0"/>
              <a:buChar char="•"/>
            </a:pPr>
            <a:r>
              <a:rPr lang="en-GB" sz="2800" dirty="0"/>
              <a:t>Annual Updates</a:t>
            </a:r>
          </a:p>
          <a:p>
            <a:pPr marL="457200" indent="-457200">
              <a:buFont typeface="Arial" pitchFamily="34" charset="0"/>
              <a:buChar char="•"/>
            </a:pPr>
            <a:r>
              <a:rPr lang="en-GB" sz="2800" dirty="0"/>
              <a:t>Use of Learn pro</a:t>
            </a:r>
          </a:p>
          <a:p>
            <a:pPr marL="457200" indent="-457200">
              <a:buFont typeface="Arial" pitchFamily="34" charset="0"/>
              <a:buChar char="•"/>
            </a:pPr>
            <a:r>
              <a:rPr lang="en-GB" sz="2800" dirty="0"/>
              <a:t>Varying methods of training delivery  - one maximum or two half days</a:t>
            </a:r>
          </a:p>
          <a:p>
            <a:pPr marL="457200" indent="-457200">
              <a:buFont typeface="Arial" pitchFamily="34" charset="0"/>
              <a:buChar char="•"/>
            </a:pPr>
            <a:r>
              <a:rPr lang="en-GB" sz="2800" dirty="0"/>
              <a:t>Case scenarios</a:t>
            </a:r>
          </a:p>
          <a:p>
            <a:pPr marL="457200" indent="-457200">
              <a:buFont typeface="Arial" pitchFamily="34" charset="0"/>
              <a:buChar char="•"/>
            </a:pPr>
            <a:r>
              <a:rPr lang="en-GB" sz="2800" dirty="0"/>
              <a:t>Mentoring new managers</a:t>
            </a:r>
          </a:p>
          <a:p>
            <a:pPr marL="457200" indent="-457200">
              <a:buFont typeface="Arial" pitchFamily="34" charset="0"/>
              <a:buChar char="•"/>
            </a:pPr>
            <a:r>
              <a:rPr lang="en-GB" sz="2800" dirty="0"/>
              <a:t>World Café approach good</a:t>
            </a:r>
          </a:p>
          <a:p>
            <a:pPr marL="457200" indent="-457200">
              <a:buFont typeface="Arial" pitchFamily="34" charset="0"/>
              <a:buChar char="•"/>
            </a:pPr>
            <a:r>
              <a:rPr lang="en-GB" sz="2800" dirty="0"/>
              <a:t>Policy change updates</a:t>
            </a:r>
          </a:p>
        </p:txBody>
      </p:sp>
    </p:spTree>
    <p:extLst>
      <p:ext uri="{BB962C8B-B14F-4D97-AF65-F5344CB8AC3E}">
        <p14:creationId xmlns:p14="http://schemas.microsoft.com/office/powerpoint/2010/main" val="3923158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27584" y="404664"/>
            <a:ext cx="7520940" cy="548640"/>
          </a:xfrm>
        </p:spPr>
        <p:txBody>
          <a:bodyPr/>
          <a:lstStyle/>
          <a:p>
            <a:r>
              <a:rPr lang="en-GB" sz="4000" dirty="0"/>
              <a:t/>
            </a:r>
            <a:br>
              <a:rPr lang="en-GB" sz="4000" dirty="0"/>
            </a:br>
            <a:r>
              <a:rPr lang="en-GB" sz="3200" dirty="0"/>
              <a:t>How can we encourage Staff to look after their own health?</a:t>
            </a:r>
            <a:r>
              <a:rPr lang="en-GB" sz="3600" dirty="0"/>
              <a:t/>
            </a:r>
            <a:br>
              <a:rPr lang="en-GB" sz="3600" dirty="0"/>
            </a:br>
            <a:endParaRPr lang="en-GB" sz="3600" dirty="0"/>
          </a:p>
        </p:txBody>
      </p:sp>
      <p:sp>
        <p:nvSpPr>
          <p:cNvPr id="32771" name="Rectangle 3"/>
          <p:cNvSpPr>
            <a:spLocks noGrp="1" noChangeArrowheads="1"/>
          </p:cNvSpPr>
          <p:nvPr>
            <p:ph idx="1"/>
          </p:nvPr>
        </p:nvSpPr>
        <p:spPr>
          <a:xfrm>
            <a:off x="827584" y="1412776"/>
            <a:ext cx="7520940" cy="4896544"/>
          </a:xfrm>
        </p:spPr>
        <p:txBody>
          <a:bodyPr>
            <a:normAutofit/>
          </a:bodyPr>
          <a:lstStyle/>
          <a:p>
            <a:pPr>
              <a:buFont typeface="Arial" pitchFamily="34" charset="0"/>
              <a:buChar char="•"/>
            </a:pPr>
            <a:r>
              <a:rPr lang="en-GB" sz="2400" dirty="0"/>
              <a:t>Staff must take ownership</a:t>
            </a:r>
          </a:p>
          <a:p>
            <a:pPr>
              <a:buFont typeface="Arial" pitchFamily="34" charset="0"/>
              <a:buChar char="•"/>
            </a:pPr>
            <a:r>
              <a:rPr lang="en-GB" sz="2400" dirty="0"/>
              <a:t>Better marketing of the services available from </a:t>
            </a:r>
            <a:r>
              <a:rPr lang="en-GB" sz="2400" dirty="0" err="1"/>
              <a:t>Occ</a:t>
            </a:r>
            <a:r>
              <a:rPr lang="en-GB" sz="2400" dirty="0"/>
              <a:t> Health </a:t>
            </a:r>
          </a:p>
          <a:p>
            <a:pPr>
              <a:buFont typeface="Arial" pitchFamily="34" charset="0"/>
              <a:buChar char="•"/>
            </a:pPr>
            <a:r>
              <a:rPr lang="en-GB" sz="2400" dirty="0"/>
              <a:t>Flexible working patterns </a:t>
            </a:r>
          </a:p>
          <a:p>
            <a:pPr>
              <a:buFont typeface="Arial" pitchFamily="34" charset="0"/>
              <a:buChar char="•"/>
            </a:pPr>
            <a:r>
              <a:rPr lang="en-GB" sz="2400" dirty="0"/>
              <a:t>All staff given own record of attendance at PDP</a:t>
            </a:r>
          </a:p>
          <a:p>
            <a:pPr>
              <a:buFont typeface="Arial" pitchFamily="34" charset="0"/>
              <a:buChar char="•"/>
            </a:pPr>
            <a:r>
              <a:rPr lang="en-GB" sz="2400" dirty="0"/>
              <a:t>Recognise and reward attendance </a:t>
            </a:r>
          </a:p>
          <a:p>
            <a:pPr>
              <a:buFont typeface="Arial" pitchFamily="34" charset="0"/>
              <a:buChar char="•"/>
            </a:pPr>
            <a:r>
              <a:rPr lang="en-GB" sz="2400" dirty="0"/>
              <a:t>Team events  - exercise, health eating </a:t>
            </a:r>
          </a:p>
          <a:p>
            <a:pPr>
              <a:buFont typeface="Arial" pitchFamily="34" charset="0"/>
              <a:buChar char="•"/>
            </a:pPr>
            <a:r>
              <a:rPr lang="en-GB" sz="2400" dirty="0"/>
              <a:t>Encourage flu vaccine uptake</a:t>
            </a:r>
          </a:p>
          <a:p>
            <a:pPr>
              <a:buFont typeface="Arial" pitchFamily="34" charset="0"/>
              <a:buChar char="•"/>
            </a:pPr>
            <a:r>
              <a:rPr lang="en-GB" sz="2400" dirty="0" smtClean="0"/>
              <a:t>MOT </a:t>
            </a:r>
            <a:r>
              <a:rPr lang="en-GB" sz="2400" dirty="0"/>
              <a:t>for staff</a:t>
            </a:r>
          </a:p>
          <a:p>
            <a:pPr>
              <a:buFont typeface="Arial" pitchFamily="34" charset="0"/>
              <a:buChar char="•"/>
            </a:pPr>
            <a:r>
              <a:rPr lang="en-GB" sz="2400" dirty="0"/>
              <a:t>Fast track to consultant </a:t>
            </a:r>
            <a:r>
              <a:rPr lang="en-GB" sz="2400" dirty="0" smtClean="0"/>
              <a:t>appointments </a:t>
            </a:r>
            <a:r>
              <a:rPr lang="en-GB" sz="2400" dirty="0"/>
              <a:t>when required</a:t>
            </a:r>
          </a:p>
          <a:p>
            <a:endParaRPr lang="en-GB" sz="2400" dirty="0"/>
          </a:p>
        </p:txBody>
      </p:sp>
    </p:spTree>
    <p:extLst>
      <p:ext uri="{BB962C8B-B14F-4D97-AF65-F5344CB8AC3E}">
        <p14:creationId xmlns:p14="http://schemas.microsoft.com/office/powerpoint/2010/main" val="1989337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sz="3600" dirty="0"/>
              <a:t/>
            </a:r>
            <a:br>
              <a:rPr lang="en-GB" sz="3600" dirty="0"/>
            </a:br>
            <a:r>
              <a:rPr lang="en-GB" sz="3600" dirty="0"/>
              <a:t/>
            </a:r>
            <a:br>
              <a:rPr lang="en-GB" sz="3600" dirty="0"/>
            </a:br>
            <a:r>
              <a:rPr lang="en-GB" sz="3200" dirty="0"/>
              <a:t>What is the most challenging area of Attendance Management?  </a:t>
            </a:r>
            <a:br>
              <a:rPr lang="en-GB" sz="3200" dirty="0"/>
            </a:br>
            <a:endParaRPr lang="en-GB" sz="3200" dirty="0"/>
          </a:p>
        </p:txBody>
      </p:sp>
      <p:sp>
        <p:nvSpPr>
          <p:cNvPr id="31747" name="Rectangle 3"/>
          <p:cNvSpPr>
            <a:spLocks noGrp="1" noChangeArrowheads="1"/>
          </p:cNvSpPr>
          <p:nvPr>
            <p:ph idx="1"/>
          </p:nvPr>
        </p:nvSpPr>
        <p:spPr>
          <a:xfrm>
            <a:off x="457200" y="1773238"/>
            <a:ext cx="8229600" cy="4352925"/>
          </a:xfrm>
        </p:spPr>
        <p:txBody>
          <a:bodyPr/>
          <a:lstStyle/>
          <a:p>
            <a:pPr marL="457200" indent="-457200">
              <a:lnSpc>
                <a:spcPct val="80000"/>
              </a:lnSpc>
              <a:buFont typeface="Arial" pitchFamily="34" charset="0"/>
              <a:buChar char="•"/>
            </a:pPr>
            <a:r>
              <a:rPr lang="en-GB" sz="2800" dirty="0"/>
              <a:t>Management of absence should be delegated to first level manager </a:t>
            </a:r>
          </a:p>
          <a:p>
            <a:pPr marL="457200" indent="-457200">
              <a:lnSpc>
                <a:spcPct val="80000"/>
              </a:lnSpc>
              <a:buFont typeface="Arial" pitchFamily="34" charset="0"/>
              <a:buChar char="•"/>
            </a:pPr>
            <a:r>
              <a:rPr lang="en-GB" sz="2800" dirty="0"/>
              <a:t>How to capture short term abs hovering under radar</a:t>
            </a:r>
          </a:p>
          <a:p>
            <a:pPr marL="457200" indent="-457200">
              <a:lnSpc>
                <a:spcPct val="80000"/>
              </a:lnSpc>
              <a:buFont typeface="Arial" pitchFamily="34" charset="0"/>
              <a:buChar char="•"/>
            </a:pPr>
            <a:r>
              <a:rPr lang="en-GB" sz="2800" dirty="0"/>
              <a:t>Consistent policy application in org.</a:t>
            </a:r>
          </a:p>
          <a:p>
            <a:pPr marL="457200" indent="-457200">
              <a:lnSpc>
                <a:spcPct val="80000"/>
              </a:lnSpc>
              <a:buFont typeface="Arial" pitchFamily="34" charset="0"/>
              <a:buChar char="•"/>
            </a:pPr>
            <a:r>
              <a:rPr lang="en-GB" sz="2800" dirty="0"/>
              <a:t>Admin support of admin tasks of policy</a:t>
            </a:r>
          </a:p>
          <a:p>
            <a:pPr marL="457200" indent="-457200">
              <a:lnSpc>
                <a:spcPct val="80000"/>
              </a:lnSpc>
              <a:buFont typeface="Arial" pitchFamily="34" charset="0"/>
              <a:buChar char="•"/>
            </a:pPr>
            <a:r>
              <a:rPr lang="en-GB" sz="2800" dirty="0"/>
              <a:t>Phased return  - backfill withdrawn</a:t>
            </a:r>
          </a:p>
          <a:p>
            <a:pPr marL="457200" indent="-457200">
              <a:lnSpc>
                <a:spcPct val="80000"/>
              </a:lnSpc>
              <a:buFont typeface="Arial" pitchFamily="34" charset="0"/>
              <a:buChar char="•"/>
            </a:pPr>
            <a:r>
              <a:rPr lang="en-GB" sz="2800" dirty="0"/>
              <a:t>Emotional Issues</a:t>
            </a:r>
          </a:p>
          <a:p>
            <a:pPr marL="457200" indent="-457200">
              <a:lnSpc>
                <a:spcPct val="80000"/>
              </a:lnSpc>
              <a:buFont typeface="Arial" pitchFamily="34" charset="0"/>
              <a:buChar char="•"/>
            </a:pPr>
            <a:r>
              <a:rPr lang="en-GB" sz="2800" dirty="0"/>
              <a:t>Questions to be asked on Absences at recruitment </a:t>
            </a:r>
          </a:p>
        </p:txBody>
      </p:sp>
    </p:spTree>
    <p:extLst>
      <p:ext uri="{BB962C8B-B14F-4D97-AF65-F5344CB8AC3E}">
        <p14:creationId xmlns:p14="http://schemas.microsoft.com/office/powerpoint/2010/main" val="37784261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WORLD CAFÉ EVENT – THE JOURNEY OF ABSENCE TO ATTENDANCE </a:t>
            </a:r>
          </a:p>
        </p:txBody>
      </p:sp>
      <p:sp>
        <p:nvSpPr>
          <p:cNvPr id="4" name="Subtitle 3"/>
          <p:cNvSpPr>
            <a:spLocks noGrp="1"/>
          </p:cNvSpPr>
          <p:nvPr>
            <p:ph type="subTitle" idx="1"/>
          </p:nvPr>
        </p:nvSpPr>
        <p:spPr/>
        <p:txBody>
          <a:bodyPr>
            <a:noAutofit/>
          </a:bodyPr>
          <a:lstStyle/>
          <a:p>
            <a:r>
              <a:rPr lang="en-GB" sz="2000" b="1" dirty="0" smtClean="0"/>
              <a:t>Key Themes</a:t>
            </a:r>
            <a:endParaRPr lang="en-GB" sz="2000" b="1" dirty="0"/>
          </a:p>
        </p:txBody>
      </p:sp>
    </p:spTree>
    <p:extLst>
      <p:ext uri="{BB962C8B-B14F-4D97-AF65-F5344CB8AC3E}">
        <p14:creationId xmlns:p14="http://schemas.microsoft.com/office/powerpoint/2010/main" val="289987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899592" y="1556792"/>
            <a:ext cx="3200400" cy="4608512"/>
          </a:xfrm>
        </p:spPr>
        <p:txBody>
          <a:bodyPr>
            <a:normAutofit/>
          </a:bodyPr>
          <a:lstStyle/>
          <a:p>
            <a:r>
              <a:rPr lang="en-GB" sz="1600" dirty="0" smtClean="0"/>
              <a:t>FEEDBACK</a:t>
            </a:r>
          </a:p>
          <a:p>
            <a:r>
              <a:rPr lang="en-GB" sz="1600" dirty="0" smtClean="0"/>
              <a:t>       Managers felt staff who made direct contact with their manager when calling in absent was the most effective and best way to manage this process.  It was noted that in some areas this was managed through a single ‘call handler’ who may in some instances be an administrator – not a line manager</a:t>
            </a:r>
          </a:p>
          <a:p>
            <a:endParaRPr lang="en-GB" sz="1600" dirty="0"/>
          </a:p>
        </p:txBody>
      </p:sp>
      <p:sp>
        <p:nvSpPr>
          <p:cNvPr id="6" name="Content Placeholder 5"/>
          <p:cNvSpPr>
            <a:spLocks noGrp="1"/>
          </p:cNvSpPr>
          <p:nvPr>
            <p:ph sz="half" idx="2"/>
          </p:nvPr>
        </p:nvSpPr>
        <p:spPr>
          <a:xfrm>
            <a:off x="4716016" y="1628800"/>
            <a:ext cx="3200400" cy="3712464"/>
          </a:xfrm>
        </p:spPr>
        <p:txBody>
          <a:bodyPr>
            <a:normAutofit/>
          </a:bodyPr>
          <a:lstStyle/>
          <a:p>
            <a:r>
              <a:rPr lang="en-GB" sz="1600" dirty="0" smtClean="0"/>
              <a:t>ACTION</a:t>
            </a:r>
          </a:p>
          <a:p>
            <a:r>
              <a:rPr lang="en-GB" sz="1600" dirty="0" smtClean="0"/>
              <a:t>	Operational application of the policy is reviewed across NHS Forth Valley by individual Departments and Units Awareness</a:t>
            </a:r>
            <a:endParaRPr lang="en-GB" sz="1600" dirty="0"/>
          </a:p>
        </p:txBody>
      </p:sp>
      <p:sp>
        <p:nvSpPr>
          <p:cNvPr id="4" name="Title 3"/>
          <p:cNvSpPr>
            <a:spLocks noGrp="1"/>
          </p:cNvSpPr>
          <p:nvPr>
            <p:ph type="title"/>
          </p:nvPr>
        </p:nvSpPr>
        <p:spPr/>
        <p:txBody>
          <a:bodyPr/>
          <a:lstStyle/>
          <a:p>
            <a:r>
              <a:rPr lang="en-GB" sz="1800" dirty="0" smtClean="0"/>
              <a:t>THEME ONE – WHAT WOULD YOU CONSIDER BEST PRACTICE WHEN MAKING INITIAL CONTACT WITH AN ABSENT EMPLOYEE</a:t>
            </a:r>
            <a:endParaRPr lang="en-GB" sz="1800" dirty="0"/>
          </a:p>
        </p:txBody>
      </p:sp>
      <p:sp>
        <p:nvSpPr>
          <p:cNvPr id="7" name="TextBox 6"/>
          <p:cNvSpPr txBox="1"/>
          <p:nvPr/>
        </p:nvSpPr>
        <p:spPr>
          <a:xfrm>
            <a:off x="899592" y="1052736"/>
            <a:ext cx="7200800" cy="369332"/>
          </a:xfrm>
          <a:prstGeom prst="rect">
            <a:avLst/>
          </a:prstGeom>
          <a:noFill/>
        </p:spPr>
        <p:txBody>
          <a:bodyPr wrap="square" rtlCol="0">
            <a:spAutoFit/>
          </a:bodyPr>
          <a:lstStyle/>
          <a:p>
            <a:r>
              <a:rPr lang="en-GB" dirty="0" smtClean="0">
                <a:solidFill>
                  <a:srgbClr val="FF0000"/>
                </a:solidFill>
              </a:rPr>
              <a:t>WHAT IS GOOD AND WE CAN BUILD ON</a:t>
            </a:r>
            <a:endParaRPr lang="en-GB" dirty="0">
              <a:solidFill>
                <a:srgbClr val="FF0000"/>
              </a:solidFill>
            </a:endParaRPr>
          </a:p>
        </p:txBody>
      </p:sp>
    </p:spTree>
    <p:extLst>
      <p:ext uri="{BB962C8B-B14F-4D97-AF65-F5344CB8AC3E}">
        <p14:creationId xmlns:p14="http://schemas.microsoft.com/office/powerpoint/2010/main" val="4294900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3200400" cy="5068024"/>
          </a:xfrm>
        </p:spPr>
        <p:txBody>
          <a:bodyPr>
            <a:normAutofit/>
          </a:bodyPr>
          <a:lstStyle/>
          <a:p>
            <a:r>
              <a:rPr lang="en-GB" sz="1600" dirty="0" smtClean="0"/>
              <a:t>FEEDBACK</a:t>
            </a:r>
          </a:p>
          <a:p>
            <a:pPr>
              <a:buAutoNum type="arabicPeriod"/>
            </a:pPr>
            <a:r>
              <a:rPr lang="en-GB" sz="1600" dirty="0" smtClean="0"/>
              <a:t>Less administration – use of a combined form for the initial contact would be helpful.</a:t>
            </a:r>
          </a:p>
          <a:p>
            <a:pPr>
              <a:spcBef>
                <a:spcPts val="0"/>
              </a:spcBef>
              <a:buAutoNum type="arabicPeriod"/>
            </a:pPr>
            <a:endParaRPr lang="en-GB" sz="1600" dirty="0" smtClean="0"/>
          </a:p>
          <a:p>
            <a:pPr>
              <a:buAutoNum type="arabicPeriod"/>
            </a:pPr>
            <a:r>
              <a:rPr lang="en-GB" sz="1600" dirty="0" smtClean="0"/>
              <a:t>Consistent approach to reporting absence procedures across the organisation particularly out of hours and weekends.</a:t>
            </a:r>
          </a:p>
          <a:p>
            <a:pPr>
              <a:buAutoNum type="arabicPeriod"/>
            </a:pPr>
            <a:r>
              <a:rPr lang="en-GB" sz="1600" dirty="0" smtClean="0"/>
              <a:t>Further guidance sought by managers in relation to what they can do within Policy and also in relation to having a “difficult conversation” with the member of staff</a:t>
            </a:r>
            <a:endParaRPr lang="en-GB" sz="1600" dirty="0"/>
          </a:p>
        </p:txBody>
      </p:sp>
      <p:sp>
        <p:nvSpPr>
          <p:cNvPr id="3" name="Content Placeholder 2"/>
          <p:cNvSpPr>
            <a:spLocks noGrp="1"/>
          </p:cNvSpPr>
          <p:nvPr>
            <p:ph sz="half" idx="2"/>
          </p:nvPr>
        </p:nvSpPr>
        <p:spPr>
          <a:xfrm>
            <a:off x="4700016" y="1097280"/>
            <a:ext cx="3688408" cy="5140032"/>
          </a:xfrm>
        </p:spPr>
        <p:txBody>
          <a:bodyPr>
            <a:normAutofit/>
          </a:bodyPr>
          <a:lstStyle/>
          <a:p>
            <a:r>
              <a:rPr lang="en-GB" sz="1600" dirty="0" smtClean="0"/>
              <a:t>ACTION</a:t>
            </a:r>
          </a:p>
          <a:p>
            <a:pPr>
              <a:buAutoNum type="arabicPeriod"/>
            </a:pPr>
            <a:r>
              <a:rPr lang="en-GB" sz="1600" dirty="0" smtClean="0"/>
              <a:t>A new combined form has been developed and implemented within the revised Attendance Management Policy.</a:t>
            </a:r>
            <a:endParaRPr lang="en-GB" sz="1200" dirty="0"/>
          </a:p>
          <a:p>
            <a:pPr>
              <a:buAutoNum type="arabicPeriod"/>
            </a:pPr>
            <a:r>
              <a:rPr lang="en-GB" sz="1600" dirty="0" smtClean="0"/>
              <a:t>Operational application of the policy is reviewed across NHS Forth Valley by individual Departments and Units</a:t>
            </a:r>
          </a:p>
          <a:p>
            <a:pPr>
              <a:buAutoNum type="arabicPeriod"/>
            </a:pPr>
            <a:endParaRPr lang="en-GB" sz="1600" dirty="0" smtClean="0"/>
          </a:p>
          <a:p>
            <a:pPr>
              <a:buAutoNum type="arabicPeriod"/>
            </a:pPr>
            <a:r>
              <a:rPr lang="en-GB" sz="1600" dirty="0" smtClean="0"/>
              <a:t>Training requirements were considered within a Focus group and the issue of difficult conversations is included</a:t>
            </a:r>
            <a:endParaRPr lang="en-GB" sz="1600" dirty="0"/>
          </a:p>
          <a:p>
            <a:pPr>
              <a:buAutoNum type="arabicPeriod"/>
            </a:pPr>
            <a:endParaRPr lang="en-GB" sz="1600" dirty="0" smtClean="0"/>
          </a:p>
          <a:p>
            <a:pPr>
              <a:buAutoNum type="arabicPeriod"/>
            </a:pPr>
            <a:endParaRPr lang="en-GB" sz="1600" dirty="0"/>
          </a:p>
        </p:txBody>
      </p:sp>
      <p:sp>
        <p:nvSpPr>
          <p:cNvPr id="5" name="TextBox 4"/>
          <p:cNvSpPr txBox="1"/>
          <p:nvPr/>
        </p:nvSpPr>
        <p:spPr>
          <a:xfrm>
            <a:off x="827584" y="548680"/>
            <a:ext cx="7056784" cy="369332"/>
          </a:xfrm>
          <a:prstGeom prst="rect">
            <a:avLst/>
          </a:prstGeom>
          <a:noFill/>
        </p:spPr>
        <p:txBody>
          <a:bodyPr wrap="square" rtlCol="0">
            <a:spAutoFit/>
          </a:bodyPr>
          <a:lstStyle/>
          <a:p>
            <a:r>
              <a:rPr lang="en-GB" dirty="0" smtClean="0">
                <a:solidFill>
                  <a:srgbClr val="FF0000"/>
                </a:solidFill>
              </a:rPr>
              <a:t>WHAT NEEDS TO BE IMPROVED AND DEVELOPED?</a:t>
            </a:r>
            <a:endParaRPr lang="en-GB" dirty="0">
              <a:solidFill>
                <a:srgbClr val="FF0000"/>
              </a:solidFill>
            </a:endParaRPr>
          </a:p>
        </p:txBody>
      </p:sp>
    </p:spTree>
    <p:extLst>
      <p:ext uri="{BB962C8B-B14F-4D97-AF65-F5344CB8AC3E}">
        <p14:creationId xmlns:p14="http://schemas.microsoft.com/office/powerpoint/2010/main" val="988499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r>
              <a:rPr lang="en-GB" sz="1600" dirty="0" smtClean="0"/>
              <a:t>FEEDBACK</a:t>
            </a:r>
          </a:p>
          <a:p>
            <a:r>
              <a:rPr lang="en-GB" sz="1600" dirty="0" smtClean="0"/>
              <a:t>1.	Mandatory Training for managers on Attendance Management</a:t>
            </a:r>
            <a:endParaRPr lang="en-GB" sz="1600" dirty="0"/>
          </a:p>
        </p:txBody>
      </p:sp>
      <p:sp>
        <p:nvSpPr>
          <p:cNvPr id="3" name="Content Placeholder 2"/>
          <p:cNvSpPr>
            <a:spLocks noGrp="1"/>
          </p:cNvSpPr>
          <p:nvPr>
            <p:ph sz="half" idx="2"/>
          </p:nvPr>
        </p:nvSpPr>
        <p:spPr>
          <a:xfrm>
            <a:off x="4700016" y="1097280"/>
            <a:ext cx="3200400" cy="5428064"/>
          </a:xfrm>
        </p:spPr>
        <p:txBody>
          <a:bodyPr>
            <a:normAutofit/>
          </a:bodyPr>
          <a:lstStyle/>
          <a:p>
            <a:r>
              <a:rPr lang="en-GB" sz="1600" dirty="0" smtClean="0"/>
              <a:t>ACTION</a:t>
            </a:r>
          </a:p>
          <a:p>
            <a:pPr>
              <a:buAutoNum type="arabicPeriod"/>
            </a:pPr>
            <a:r>
              <a:rPr lang="en-GB" sz="1600" dirty="0" smtClean="0"/>
              <a:t>Focus Group held to ascertain thoughts, preferences and feasibility of training options.</a:t>
            </a:r>
          </a:p>
          <a:p>
            <a:pPr>
              <a:buAutoNum type="arabicPeriod"/>
            </a:pPr>
            <a:r>
              <a:rPr lang="en-GB" sz="1600" dirty="0" smtClean="0"/>
              <a:t>NHS forth Valley’s Attendance Management  Education &amp; Training Programme has been reviewed and updated with training dates available throughout the year for both newly appointed/promoted managers and a shorter session for experienced managers requiring a refresher course.  Use of LearnPro to be considered</a:t>
            </a:r>
            <a:endParaRPr lang="en-GB" sz="1600" dirty="0"/>
          </a:p>
        </p:txBody>
      </p:sp>
      <p:sp>
        <p:nvSpPr>
          <p:cNvPr id="4" name="Title 3"/>
          <p:cNvSpPr>
            <a:spLocks noGrp="1"/>
          </p:cNvSpPr>
          <p:nvPr>
            <p:ph type="title"/>
          </p:nvPr>
        </p:nvSpPr>
        <p:spPr/>
        <p:txBody>
          <a:bodyPr/>
          <a:lstStyle/>
          <a:p>
            <a:r>
              <a:rPr lang="en-GB" sz="1600" dirty="0" smtClean="0">
                <a:solidFill>
                  <a:srgbClr val="FF0000"/>
                </a:solidFill>
              </a:rPr>
              <a:t>WHAT ARE THE POTENTIAL BARRIERS TO THESE CHANGES AND HOW MIGHT WE OVERCOME THESE?</a:t>
            </a:r>
            <a:endParaRPr lang="en-GB" sz="1600" dirty="0">
              <a:solidFill>
                <a:srgbClr val="FF0000"/>
              </a:solidFill>
            </a:endParaRPr>
          </a:p>
        </p:txBody>
      </p:sp>
    </p:spTree>
    <p:extLst>
      <p:ext uri="{BB962C8B-B14F-4D97-AF65-F5344CB8AC3E}">
        <p14:creationId xmlns:p14="http://schemas.microsoft.com/office/powerpoint/2010/main" val="1846591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45420" y="1700808"/>
            <a:ext cx="7470995" cy="3312368"/>
          </a:xfrm>
        </p:spPr>
        <p:txBody>
          <a:bodyPr>
            <a:normAutofit/>
          </a:bodyPr>
          <a:lstStyle/>
          <a:p>
            <a:r>
              <a:rPr lang="en-GB" sz="1600" dirty="0" smtClean="0"/>
              <a:t>FEEDBACK</a:t>
            </a:r>
          </a:p>
          <a:p>
            <a:pPr>
              <a:buAutoNum type="arabicPeriod"/>
            </a:pPr>
            <a:r>
              <a:rPr lang="en-GB" sz="1600" dirty="0" smtClean="0"/>
              <a:t>Managers were very supportive of the advice provided by both HR and Occupational Health Services.</a:t>
            </a:r>
          </a:p>
          <a:p>
            <a:pPr>
              <a:buAutoNum type="arabicPeriod"/>
            </a:pPr>
            <a:r>
              <a:rPr lang="en-GB" sz="1600" dirty="0" smtClean="0"/>
              <a:t>Managers felt the advice greatly assisted staff  to return to work as quickly as  was reasonably possible.</a:t>
            </a:r>
          </a:p>
          <a:p>
            <a:pPr>
              <a:buAutoNum type="arabicPeriod"/>
            </a:pPr>
            <a:r>
              <a:rPr lang="en-GB" sz="1600" dirty="0" smtClean="0"/>
              <a:t>Managers were particularly complementary about Employee Counselling Services  provided as part of a suite of supports accessed through OHS</a:t>
            </a:r>
          </a:p>
          <a:p>
            <a:pPr>
              <a:buAutoNum type="arabicPeriod"/>
            </a:pPr>
            <a:r>
              <a:rPr lang="en-GB" sz="1600" dirty="0" smtClean="0"/>
              <a:t>Participants also felt supported by being  accompanied at meetings by the HR Team</a:t>
            </a:r>
            <a:endParaRPr lang="en-GB" sz="1600" dirty="0"/>
          </a:p>
        </p:txBody>
      </p:sp>
      <p:sp>
        <p:nvSpPr>
          <p:cNvPr id="4" name="Title 3"/>
          <p:cNvSpPr>
            <a:spLocks noGrp="1"/>
          </p:cNvSpPr>
          <p:nvPr>
            <p:ph type="title"/>
          </p:nvPr>
        </p:nvSpPr>
        <p:spPr/>
        <p:txBody>
          <a:bodyPr/>
          <a:lstStyle/>
          <a:p>
            <a:r>
              <a:rPr lang="en-GB" sz="1800" dirty="0" smtClean="0"/>
              <a:t>THEME TWO – HOW CAN HR/OH FURTHER SUPPORT YOU ACHIEVE AND MAINTAIN THE 4% heat standard</a:t>
            </a:r>
            <a:endParaRPr lang="en-GB" sz="1800" dirty="0"/>
          </a:p>
        </p:txBody>
      </p:sp>
      <p:sp>
        <p:nvSpPr>
          <p:cNvPr id="6" name="Rectangle 5"/>
          <p:cNvSpPr/>
          <p:nvPr/>
        </p:nvSpPr>
        <p:spPr>
          <a:xfrm>
            <a:off x="827584" y="1124744"/>
            <a:ext cx="7128792" cy="369332"/>
          </a:xfrm>
          <a:prstGeom prst="rect">
            <a:avLst/>
          </a:prstGeom>
        </p:spPr>
        <p:txBody>
          <a:bodyPr wrap="square">
            <a:spAutoFit/>
          </a:bodyPr>
          <a:lstStyle/>
          <a:p>
            <a:r>
              <a:rPr lang="en-GB" dirty="0">
                <a:solidFill>
                  <a:srgbClr val="FF0000"/>
                </a:solidFill>
              </a:rPr>
              <a:t>WHAT IS GOOD AND WE CAN BUILD </a:t>
            </a:r>
            <a:r>
              <a:rPr lang="en-GB" dirty="0" smtClean="0">
                <a:solidFill>
                  <a:srgbClr val="FF0000"/>
                </a:solidFill>
              </a:rPr>
              <a:t>ON?</a:t>
            </a:r>
            <a:endParaRPr lang="en-GB" dirty="0">
              <a:solidFill>
                <a:srgbClr val="FF0000"/>
              </a:solidFill>
            </a:endParaRPr>
          </a:p>
        </p:txBody>
      </p:sp>
      <p:sp>
        <p:nvSpPr>
          <p:cNvPr id="8" name="TextBox 7"/>
          <p:cNvSpPr txBox="1"/>
          <p:nvPr/>
        </p:nvSpPr>
        <p:spPr>
          <a:xfrm>
            <a:off x="1043608" y="5373216"/>
            <a:ext cx="6912768" cy="646331"/>
          </a:xfrm>
          <a:prstGeom prst="rect">
            <a:avLst/>
          </a:prstGeom>
          <a:noFill/>
        </p:spPr>
        <p:txBody>
          <a:bodyPr wrap="square" rtlCol="0">
            <a:spAutoFit/>
          </a:bodyPr>
          <a:lstStyle/>
          <a:p>
            <a:r>
              <a:rPr lang="en-GB" b="1" dirty="0" smtClean="0"/>
              <a:t>There were no actions identified in relation to this question within this theme.</a:t>
            </a:r>
            <a:endParaRPr lang="en-GB" b="1" dirty="0"/>
          </a:p>
        </p:txBody>
      </p:sp>
    </p:spTree>
    <p:extLst>
      <p:ext uri="{BB962C8B-B14F-4D97-AF65-F5344CB8AC3E}">
        <p14:creationId xmlns:p14="http://schemas.microsoft.com/office/powerpoint/2010/main" val="253979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 World Café?</a:t>
            </a:r>
          </a:p>
        </p:txBody>
      </p:sp>
      <p:sp>
        <p:nvSpPr>
          <p:cNvPr id="3" name="Content Placeholder 2"/>
          <p:cNvSpPr>
            <a:spLocks noGrp="1"/>
          </p:cNvSpPr>
          <p:nvPr>
            <p:ph idx="1"/>
          </p:nvPr>
        </p:nvSpPr>
        <p:spPr>
          <a:xfrm>
            <a:off x="822960" y="1100628"/>
            <a:ext cx="7520940" cy="5136684"/>
          </a:xfrm>
        </p:spPr>
        <p:txBody>
          <a:bodyPr>
            <a:normAutofit/>
          </a:bodyPr>
          <a:lstStyle/>
          <a:p>
            <a:pPr>
              <a:buFont typeface="Arial" pitchFamily="34" charset="0"/>
              <a:buChar char="•"/>
            </a:pPr>
            <a:r>
              <a:rPr lang="en-GB" sz="3600" dirty="0"/>
              <a:t>designed to be a hospitable environment that feels safe and inviting. </a:t>
            </a:r>
          </a:p>
          <a:p>
            <a:pPr>
              <a:buFont typeface="Arial" pitchFamily="34" charset="0"/>
              <a:buChar char="•"/>
            </a:pPr>
            <a:r>
              <a:rPr lang="en-GB" sz="3600" dirty="0"/>
              <a:t>managers feel comfortable to be themselves; </a:t>
            </a:r>
          </a:p>
          <a:p>
            <a:pPr>
              <a:buFont typeface="Arial" pitchFamily="34" charset="0"/>
              <a:buChar char="•"/>
            </a:pPr>
            <a:r>
              <a:rPr lang="en-GB" sz="3600" dirty="0"/>
              <a:t>are able to voice their opinions without fear of criticism;</a:t>
            </a:r>
          </a:p>
          <a:p>
            <a:pPr>
              <a:buFont typeface="Arial" pitchFamily="34" charset="0"/>
              <a:buChar char="•"/>
            </a:pPr>
            <a:r>
              <a:rPr lang="en-GB" sz="3600" dirty="0"/>
              <a:t> share ideas and good practice; </a:t>
            </a:r>
          </a:p>
          <a:p>
            <a:endParaRPr lang="en-GB" dirty="0"/>
          </a:p>
        </p:txBody>
      </p:sp>
    </p:spTree>
    <p:extLst>
      <p:ext uri="{BB962C8B-B14F-4D97-AF65-F5344CB8AC3E}">
        <p14:creationId xmlns:p14="http://schemas.microsoft.com/office/powerpoint/2010/main" val="2391599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3200400" cy="5356056"/>
          </a:xfrm>
        </p:spPr>
        <p:txBody>
          <a:bodyPr>
            <a:normAutofit/>
          </a:bodyPr>
          <a:lstStyle/>
          <a:p>
            <a:r>
              <a:rPr lang="en-GB" sz="1200" dirty="0" smtClean="0"/>
              <a:t>FEEDBACK</a:t>
            </a:r>
          </a:p>
          <a:p>
            <a:pPr>
              <a:buAutoNum type="arabicPeriod"/>
            </a:pPr>
            <a:r>
              <a:rPr lang="en-GB" sz="1200" dirty="0" smtClean="0"/>
              <a:t>Managers felt that there required to be greater involvement between OH and themselves on Phased Returns to work.</a:t>
            </a:r>
          </a:p>
          <a:p>
            <a:pPr>
              <a:buAutoNum type="arabicPeriod"/>
            </a:pPr>
            <a:endParaRPr lang="en-GB" sz="1200" dirty="0"/>
          </a:p>
          <a:p>
            <a:pPr>
              <a:buAutoNum type="arabicPeriod"/>
            </a:pPr>
            <a:endParaRPr lang="en-GB" sz="1200" dirty="0" smtClean="0"/>
          </a:p>
          <a:p>
            <a:pPr>
              <a:buAutoNum type="arabicPeriod"/>
            </a:pPr>
            <a:r>
              <a:rPr lang="en-GB" sz="1200" dirty="0" smtClean="0"/>
              <a:t>An analysis of those returning to work either just prior to moving into a half or no pay situation required.</a:t>
            </a:r>
          </a:p>
          <a:p>
            <a:pPr>
              <a:buAutoNum type="arabicPeriod"/>
            </a:pPr>
            <a:r>
              <a:rPr lang="en-GB" sz="1200" dirty="0" smtClean="0"/>
              <a:t>Managers were  keen that short term absence triggers were reviewed within the current policy.</a:t>
            </a:r>
          </a:p>
          <a:p>
            <a:pPr>
              <a:buAutoNum type="arabicPeriod"/>
            </a:pPr>
            <a:r>
              <a:rPr lang="en-GB" sz="1200" dirty="0" smtClean="0"/>
              <a:t>A consistent approach to the application of Policy was required across the organisation.</a:t>
            </a:r>
          </a:p>
          <a:p>
            <a:pPr>
              <a:buAutoNum type="arabicPeriod"/>
            </a:pPr>
            <a:r>
              <a:rPr lang="en-GB" sz="1200" dirty="0" smtClean="0"/>
              <a:t>Acknowledging staff who attended work regularly.</a:t>
            </a:r>
          </a:p>
          <a:p>
            <a:pPr>
              <a:buAutoNum type="arabicPeriod"/>
            </a:pPr>
            <a:endParaRPr lang="en-GB" sz="1200" dirty="0" smtClean="0"/>
          </a:p>
          <a:p>
            <a:pPr>
              <a:buAutoNum type="arabicPeriod"/>
            </a:pPr>
            <a:r>
              <a:rPr lang="en-GB" sz="1200" dirty="0" smtClean="0"/>
              <a:t>Improving GP awareness of services/support available to staff</a:t>
            </a:r>
            <a:endParaRPr lang="en-GB" sz="1200" dirty="0"/>
          </a:p>
        </p:txBody>
      </p:sp>
      <p:sp>
        <p:nvSpPr>
          <p:cNvPr id="3" name="Content Placeholder 2"/>
          <p:cNvSpPr>
            <a:spLocks noGrp="1"/>
          </p:cNvSpPr>
          <p:nvPr>
            <p:ph sz="half" idx="2"/>
          </p:nvPr>
        </p:nvSpPr>
        <p:spPr>
          <a:xfrm>
            <a:off x="4700016" y="1097280"/>
            <a:ext cx="3688408" cy="5356056"/>
          </a:xfrm>
        </p:spPr>
        <p:txBody>
          <a:bodyPr>
            <a:normAutofit/>
          </a:bodyPr>
          <a:lstStyle/>
          <a:p>
            <a:r>
              <a:rPr lang="en-GB" sz="1200" dirty="0" smtClean="0"/>
              <a:t>ACTIONS</a:t>
            </a:r>
          </a:p>
          <a:p>
            <a:pPr>
              <a:buAutoNum type="arabicPeriod"/>
            </a:pPr>
            <a:r>
              <a:rPr lang="en-GB" sz="1200" dirty="0" smtClean="0"/>
              <a:t>Focus Group held with managers to consider the organisation’s responsibilities with regards to ‘Fit Notes’, supporting staff to stay at or return.   Further work to be undertaken by OHS to establish how best to promote use of Fit Notes and Phased returns with GPs</a:t>
            </a:r>
          </a:p>
          <a:p>
            <a:pPr>
              <a:buAutoNum type="arabicPeriod"/>
            </a:pPr>
            <a:r>
              <a:rPr lang="en-GB" sz="1200" dirty="0" smtClean="0"/>
              <a:t>Consider how data is being collated and used on length of absence could be used more effectively.</a:t>
            </a:r>
          </a:p>
          <a:p>
            <a:pPr>
              <a:buAutoNum type="arabicPeriod"/>
            </a:pPr>
            <a:r>
              <a:rPr lang="en-GB" sz="1200" dirty="0" smtClean="0"/>
              <a:t>Discussed further with Steering Group and considered at Policy review and new absence trigger introduced (3 in 9).</a:t>
            </a:r>
          </a:p>
          <a:p>
            <a:pPr>
              <a:buAutoNum type="arabicPeriod"/>
            </a:pPr>
            <a:r>
              <a:rPr lang="en-GB" sz="1200" dirty="0" smtClean="0"/>
              <a:t>Focus group which considered issues of education and training included consistent application within organisation.</a:t>
            </a:r>
          </a:p>
          <a:p>
            <a:pPr>
              <a:buAutoNum type="arabicPeriod"/>
            </a:pPr>
            <a:r>
              <a:rPr lang="en-GB" sz="1200" dirty="0" smtClean="0"/>
              <a:t>Consideration by Steering Group and link to PDP process for positive feedback and recognition to staff.  Will require to be progressed further with managers</a:t>
            </a:r>
          </a:p>
          <a:p>
            <a:pPr>
              <a:buAutoNum type="arabicPeriod"/>
            </a:pPr>
            <a:r>
              <a:rPr lang="en-GB" sz="1200" dirty="0" smtClean="0"/>
              <a:t>Will be included in refreshed communication to GPs in relation to support provided to NHS Forth Valley Staff.</a:t>
            </a:r>
            <a:endParaRPr lang="en-GB" sz="1200" dirty="0"/>
          </a:p>
        </p:txBody>
      </p:sp>
      <p:sp>
        <p:nvSpPr>
          <p:cNvPr id="4" name="Title 3"/>
          <p:cNvSpPr>
            <a:spLocks noGrp="1"/>
          </p:cNvSpPr>
          <p:nvPr>
            <p:ph type="title"/>
          </p:nvPr>
        </p:nvSpPr>
        <p:spPr/>
        <p:txBody>
          <a:bodyPr/>
          <a:lstStyle/>
          <a:p>
            <a:r>
              <a:rPr lang="en-GB" sz="1800" dirty="0">
                <a:solidFill>
                  <a:srgbClr val="FF0000"/>
                </a:solidFill>
              </a:rPr>
              <a:t>WHAT NEEDS TO BE IMPROVED AND DEVELOPED?</a:t>
            </a:r>
            <a:br>
              <a:rPr lang="en-GB" sz="1800" dirty="0">
                <a:solidFill>
                  <a:srgbClr val="FF0000"/>
                </a:solidFill>
              </a:rPr>
            </a:br>
            <a:endParaRPr lang="en-GB" sz="1800" dirty="0">
              <a:solidFill>
                <a:srgbClr val="FF0000"/>
              </a:solidFill>
            </a:endParaRPr>
          </a:p>
        </p:txBody>
      </p:sp>
    </p:spTree>
    <p:extLst>
      <p:ext uri="{BB962C8B-B14F-4D97-AF65-F5344CB8AC3E}">
        <p14:creationId xmlns:p14="http://schemas.microsoft.com/office/powerpoint/2010/main" val="3673420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3200400" cy="5500072"/>
          </a:xfrm>
        </p:spPr>
        <p:txBody>
          <a:bodyPr>
            <a:normAutofit lnSpcReduction="10000"/>
          </a:bodyPr>
          <a:lstStyle/>
          <a:p>
            <a:r>
              <a:rPr lang="en-GB" sz="1600" dirty="0" smtClean="0"/>
              <a:t>FEEDBACK</a:t>
            </a:r>
          </a:p>
          <a:p>
            <a:pPr>
              <a:buAutoNum type="arabicPeriod"/>
            </a:pPr>
            <a:r>
              <a:rPr lang="en-GB" sz="1600" dirty="0" smtClean="0"/>
              <a:t>Better understanding of the role of OH – suggest an Open Day.</a:t>
            </a:r>
          </a:p>
          <a:p>
            <a:pPr>
              <a:buAutoNum type="arabicPeriod"/>
            </a:pPr>
            <a:endParaRPr lang="en-GB" sz="1600" dirty="0"/>
          </a:p>
          <a:p>
            <a:pPr>
              <a:buAutoNum type="arabicPeriod"/>
            </a:pPr>
            <a:endParaRPr lang="en-GB" sz="1600" dirty="0" smtClean="0"/>
          </a:p>
          <a:p>
            <a:pPr>
              <a:buAutoNum type="arabicPeriod"/>
            </a:pPr>
            <a:r>
              <a:rPr lang="en-GB" sz="1600" dirty="0" smtClean="0"/>
              <a:t>More meetings between Management/HR/OH to provide an overview of absence at a local level.</a:t>
            </a:r>
          </a:p>
          <a:p>
            <a:pPr>
              <a:buAutoNum type="arabicPeriod"/>
            </a:pPr>
            <a:r>
              <a:rPr lang="en-GB" sz="1600" dirty="0" smtClean="0"/>
              <a:t>Admin resources within some units/departments to support the administration of absence management requires to be reviewed.</a:t>
            </a:r>
          </a:p>
          <a:p>
            <a:pPr>
              <a:buAutoNum type="arabicPeriod"/>
            </a:pPr>
            <a:r>
              <a:rPr lang="en-GB" sz="1600" dirty="0" smtClean="0"/>
              <a:t>Requirement for discussion at National level on T’s &amp; C’s in relation to payment of public holiday/shift allowance when absent from work.</a:t>
            </a:r>
          </a:p>
          <a:p>
            <a:pPr>
              <a:buAutoNum type="arabicPeriod"/>
            </a:pPr>
            <a:endParaRPr lang="en-GB" sz="1600" dirty="0"/>
          </a:p>
        </p:txBody>
      </p:sp>
      <p:sp>
        <p:nvSpPr>
          <p:cNvPr id="3" name="Content Placeholder 2"/>
          <p:cNvSpPr>
            <a:spLocks noGrp="1"/>
          </p:cNvSpPr>
          <p:nvPr>
            <p:ph sz="half" idx="2"/>
          </p:nvPr>
        </p:nvSpPr>
        <p:spPr>
          <a:xfrm>
            <a:off x="4700016" y="1097280"/>
            <a:ext cx="3904432" cy="5500072"/>
          </a:xfrm>
        </p:spPr>
        <p:txBody>
          <a:bodyPr>
            <a:normAutofit lnSpcReduction="10000"/>
          </a:bodyPr>
          <a:lstStyle/>
          <a:p>
            <a:r>
              <a:rPr lang="en-GB" sz="1600" dirty="0" smtClean="0"/>
              <a:t>ACTION</a:t>
            </a:r>
          </a:p>
          <a:p>
            <a:pPr>
              <a:buAutoNum type="arabicPeriod"/>
            </a:pPr>
            <a:r>
              <a:rPr lang="en-GB" sz="1600" dirty="0" smtClean="0"/>
              <a:t>Further marketing of Occupational Health and services provided to be undertaken to both staff and GP’s. Website will be reviewed and better utilised.  Managerial Referrals have already increased.</a:t>
            </a:r>
          </a:p>
          <a:p>
            <a:pPr>
              <a:buAutoNum type="arabicPeriod"/>
            </a:pPr>
            <a:r>
              <a:rPr lang="en-GB" sz="1600" dirty="0" smtClean="0"/>
              <a:t>Implementation of Attendance Management Groups across NHS Forth Valley established.</a:t>
            </a:r>
          </a:p>
          <a:p>
            <a:pPr>
              <a:buAutoNum type="arabicPeriod"/>
            </a:pPr>
            <a:endParaRPr lang="en-GB" sz="1600" dirty="0" smtClean="0"/>
          </a:p>
          <a:p>
            <a:pPr>
              <a:buAutoNum type="arabicPeriod"/>
            </a:pPr>
            <a:r>
              <a:rPr lang="en-GB" sz="1600" dirty="0" smtClean="0"/>
              <a:t>Flag to General Managers that Administrative support may be required in some areas.  Agree how best to progress with Managers.</a:t>
            </a:r>
          </a:p>
          <a:p>
            <a:pPr>
              <a:buAutoNum type="arabicPeriod"/>
            </a:pPr>
            <a:endParaRPr lang="en-GB" sz="1600" dirty="0" smtClean="0"/>
          </a:p>
          <a:p>
            <a:pPr>
              <a:buAutoNum type="arabicPeriod"/>
            </a:pPr>
            <a:r>
              <a:rPr lang="en-GB" sz="1600" dirty="0" smtClean="0"/>
              <a:t>Discussed with Senior HR Team and acknowledged that National T’s &amp; C’s apply.</a:t>
            </a:r>
            <a:endParaRPr lang="en-GB" sz="1600" dirty="0"/>
          </a:p>
        </p:txBody>
      </p:sp>
      <p:sp>
        <p:nvSpPr>
          <p:cNvPr id="4" name="Title 3"/>
          <p:cNvSpPr>
            <a:spLocks noGrp="1"/>
          </p:cNvSpPr>
          <p:nvPr>
            <p:ph type="title"/>
          </p:nvPr>
        </p:nvSpPr>
        <p:spPr/>
        <p:txBody>
          <a:bodyPr/>
          <a:lstStyle/>
          <a:p>
            <a:r>
              <a:rPr lang="en-GB" sz="1800" dirty="0">
                <a:solidFill>
                  <a:srgbClr val="FF0000"/>
                </a:solidFill>
              </a:rPr>
              <a:t>WHAT ARE THE POTENTIAL BARRIERS TO THESE CHANGES AND HOW MIGHT WE OVERCOME THESE?</a:t>
            </a:r>
          </a:p>
        </p:txBody>
      </p:sp>
    </p:spTree>
    <p:extLst>
      <p:ext uri="{BB962C8B-B14F-4D97-AF65-F5344CB8AC3E}">
        <p14:creationId xmlns:p14="http://schemas.microsoft.com/office/powerpoint/2010/main" val="2853993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00483" y="2204864"/>
            <a:ext cx="7128792" cy="2376264"/>
          </a:xfrm>
        </p:spPr>
        <p:txBody>
          <a:bodyPr>
            <a:normAutofit/>
          </a:bodyPr>
          <a:lstStyle/>
          <a:p>
            <a:r>
              <a:rPr lang="en-GB" sz="1600" dirty="0" smtClean="0"/>
              <a:t>FEEDBACK</a:t>
            </a:r>
          </a:p>
          <a:p>
            <a:r>
              <a:rPr lang="en-GB" sz="1600" dirty="0" smtClean="0"/>
              <a:t>       Current data was felt to be useful and helped prepare reports for senior management </a:t>
            </a:r>
          </a:p>
          <a:p>
            <a:endParaRPr lang="en-GB" sz="1600" dirty="0"/>
          </a:p>
        </p:txBody>
      </p:sp>
      <p:sp>
        <p:nvSpPr>
          <p:cNvPr id="4" name="Title 3"/>
          <p:cNvSpPr>
            <a:spLocks noGrp="1"/>
          </p:cNvSpPr>
          <p:nvPr>
            <p:ph type="title"/>
          </p:nvPr>
        </p:nvSpPr>
        <p:spPr>
          <a:xfrm>
            <a:off x="822960" y="365760"/>
            <a:ext cx="7520940" cy="941558"/>
          </a:xfrm>
        </p:spPr>
        <p:txBody>
          <a:bodyPr/>
          <a:lstStyle/>
          <a:p>
            <a:r>
              <a:rPr lang="en-GB" sz="1800" dirty="0" smtClean="0"/>
              <a:t>THEME THREE – ABSENCE RATE IS CURRENTLY AVAILABLE FOR YOUR AREA, WHAT DO WE DO WITH THIS INFORMATION AND HOW CAN WE BUILD ON IT? </a:t>
            </a:r>
            <a:endParaRPr lang="en-GB" sz="1800" dirty="0"/>
          </a:p>
        </p:txBody>
      </p:sp>
      <p:sp>
        <p:nvSpPr>
          <p:cNvPr id="7" name="TextBox 6"/>
          <p:cNvSpPr txBox="1"/>
          <p:nvPr/>
        </p:nvSpPr>
        <p:spPr>
          <a:xfrm>
            <a:off x="899592" y="1515447"/>
            <a:ext cx="7200800" cy="369332"/>
          </a:xfrm>
          <a:prstGeom prst="rect">
            <a:avLst/>
          </a:prstGeom>
          <a:noFill/>
        </p:spPr>
        <p:txBody>
          <a:bodyPr wrap="square" rtlCol="0">
            <a:spAutoFit/>
          </a:bodyPr>
          <a:lstStyle/>
          <a:p>
            <a:r>
              <a:rPr lang="en-GB" dirty="0" smtClean="0">
                <a:solidFill>
                  <a:srgbClr val="FF0000"/>
                </a:solidFill>
              </a:rPr>
              <a:t>WHAT IS GOOD AND WE CAN BUILD ON?</a:t>
            </a:r>
            <a:endParaRPr lang="en-GB" dirty="0">
              <a:solidFill>
                <a:srgbClr val="FF0000"/>
              </a:solidFill>
            </a:endParaRPr>
          </a:p>
        </p:txBody>
      </p:sp>
      <p:sp>
        <p:nvSpPr>
          <p:cNvPr id="3" name="Rectangle 2"/>
          <p:cNvSpPr/>
          <p:nvPr/>
        </p:nvSpPr>
        <p:spPr>
          <a:xfrm>
            <a:off x="1331640" y="5589240"/>
            <a:ext cx="6768752" cy="646331"/>
          </a:xfrm>
          <a:prstGeom prst="rect">
            <a:avLst/>
          </a:prstGeom>
        </p:spPr>
        <p:txBody>
          <a:bodyPr wrap="square">
            <a:spAutoFit/>
          </a:bodyPr>
          <a:lstStyle/>
          <a:p>
            <a:r>
              <a:rPr lang="en-GB" b="1" dirty="0"/>
              <a:t>There were no actions identified in relation to this question within this theme.</a:t>
            </a:r>
          </a:p>
        </p:txBody>
      </p:sp>
    </p:spTree>
    <p:extLst>
      <p:ext uri="{BB962C8B-B14F-4D97-AF65-F5344CB8AC3E}">
        <p14:creationId xmlns:p14="http://schemas.microsoft.com/office/powerpoint/2010/main" val="2869038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3200400" cy="3411840"/>
          </a:xfrm>
        </p:spPr>
        <p:txBody>
          <a:bodyPr>
            <a:normAutofit/>
          </a:bodyPr>
          <a:lstStyle/>
          <a:p>
            <a:r>
              <a:rPr lang="en-GB" sz="1200" dirty="0" smtClean="0"/>
              <a:t>FEEDBACK</a:t>
            </a:r>
          </a:p>
          <a:p>
            <a:pPr>
              <a:buAutoNum type="arabicPeriod"/>
            </a:pPr>
            <a:r>
              <a:rPr lang="en-GB" sz="1200" dirty="0" smtClean="0"/>
              <a:t>Dashboard available across the organisation which would include sickness levels, numbers on monitoring etc</a:t>
            </a:r>
          </a:p>
          <a:p>
            <a:pPr>
              <a:buAutoNum type="arabicPeriod"/>
            </a:pPr>
            <a:endParaRPr lang="en-GB" sz="1200" dirty="0" smtClean="0"/>
          </a:p>
          <a:p>
            <a:pPr>
              <a:buAutoNum type="arabicPeriod"/>
            </a:pPr>
            <a:r>
              <a:rPr lang="en-GB" sz="1200" dirty="0" smtClean="0"/>
              <a:t>Managers felt the current system ‘slow and clunky’</a:t>
            </a:r>
          </a:p>
          <a:p>
            <a:pPr>
              <a:buAutoNum type="arabicPeriod"/>
            </a:pPr>
            <a:r>
              <a:rPr lang="en-GB" sz="1200" dirty="0" smtClean="0"/>
              <a:t>SSTS reasons limited perhaps could be reviewed</a:t>
            </a:r>
          </a:p>
          <a:p>
            <a:pPr>
              <a:buAutoNum type="arabicPeriod"/>
            </a:pPr>
            <a:r>
              <a:rPr lang="en-GB" sz="1200" dirty="0" smtClean="0"/>
              <a:t>Request from managers to have special leave/study leave etc included in data</a:t>
            </a:r>
          </a:p>
        </p:txBody>
      </p:sp>
      <p:sp>
        <p:nvSpPr>
          <p:cNvPr id="3" name="Content Placeholder 2"/>
          <p:cNvSpPr>
            <a:spLocks noGrp="1"/>
          </p:cNvSpPr>
          <p:nvPr>
            <p:ph sz="half" idx="2"/>
          </p:nvPr>
        </p:nvSpPr>
        <p:spPr>
          <a:xfrm>
            <a:off x="4700016" y="1097280"/>
            <a:ext cx="3688408" cy="5356056"/>
          </a:xfrm>
        </p:spPr>
        <p:txBody>
          <a:bodyPr>
            <a:normAutofit/>
          </a:bodyPr>
          <a:lstStyle/>
          <a:p>
            <a:r>
              <a:rPr lang="en-GB" sz="1200" dirty="0" smtClean="0"/>
              <a:t>ACTIONS</a:t>
            </a:r>
          </a:p>
          <a:p>
            <a:pPr>
              <a:buAutoNum type="arabicPeriod"/>
            </a:pPr>
            <a:r>
              <a:rPr lang="en-GB" sz="1200" dirty="0" smtClean="0"/>
              <a:t>Discussed with Steering Group and Senior HR colleagues.  Managers encouraged to have a better awareness of the wealth of information available to them from Workforce Team and the linkages to EESS</a:t>
            </a:r>
          </a:p>
          <a:p>
            <a:pPr>
              <a:buAutoNum type="arabicPeriod"/>
            </a:pPr>
            <a:r>
              <a:rPr lang="en-GB" sz="1200" dirty="0" smtClean="0"/>
              <a:t>SSTS reasons require to fit into national data as such national review of reasons would be required.</a:t>
            </a:r>
          </a:p>
          <a:p>
            <a:pPr>
              <a:buAutoNum type="arabicPeriod"/>
            </a:pPr>
            <a:r>
              <a:rPr lang="en-GB" sz="1200" dirty="0" smtClean="0"/>
              <a:t>This is available in the information available from the Workforce team</a:t>
            </a:r>
          </a:p>
        </p:txBody>
      </p:sp>
      <p:sp>
        <p:nvSpPr>
          <p:cNvPr id="4" name="Title 3"/>
          <p:cNvSpPr>
            <a:spLocks noGrp="1"/>
          </p:cNvSpPr>
          <p:nvPr>
            <p:ph type="title"/>
          </p:nvPr>
        </p:nvSpPr>
        <p:spPr/>
        <p:txBody>
          <a:bodyPr/>
          <a:lstStyle/>
          <a:p>
            <a:r>
              <a:rPr lang="en-GB" sz="1800" dirty="0">
                <a:solidFill>
                  <a:srgbClr val="FF0000"/>
                </a:solidFill>
              </a:rPr>
              <a:t>WHAT NEEDS TO BE IMPROVED AND DEVELOPED?</a:t>
            </a:r>
            <a:br>
              <a:rPr lang="en-GB" sz="1800" dirty="0">
                <a:solidFill>
                  <a:srgbClr val="FF0000"/>
                </a:solidFill>
              </a:rPr>
            </a:br>
            <a:endParaRPr lang="en-GB" sz="1800" dirty="0">
              <a:solidFill>
                <a:srgbClr val="FF0000"/>
              </a:solidFill>
            </a:endParaRPr>
          </a:p>
        </p:txBody>
      </p:sp>
    </p:spTree>
    <p:extLst>
      <p:ext uri="{BB962C8B-B14F-4D97-AF65-F5344CB8AC3E}">
        <p14:creationId xmlns:p14="http://schemas.microsoft.com/office/powerpoint/2010/main" val="2353860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7584" y="1484784"/>
            <a:ext cx="7493456" cy="1971680"/>
          </a:xfrm>
        </p:spPr>
        <p:txBody>
          <a:bodyPr>
            <a:normAutofit/>
          </a:bodyPr>
          <a:lstStyle/>
          <a:p>
            <a:r>
              <a:rPr lang="en-GB" sz="1600" dirty="0" smtClean="0"/>
              <a:t>FEEDBACK</a:t>
            </a:r>
          </a:p>
          <a:p>
            <a:pPr>
              <a:buAutoNum type="arabicPeriod"/>
            </a:pPr>
            <a:r>
              <a:rPr lang="en-GB" sz="1600" dirty="0" smtClean="0"/>
              <a:t>Concerns from Clinical staff that the administration entry would be/is time consuming</a:t>
            </a:r>
          </a:p>
          <a:p>
            <a:pPr>
              <a:buAutoNum type="arabicPeriod"/>
            </a:pPr>
            <a:endParaRPr lang="en-GB" sz="1600" dirty="0"/>
          </a:p>
          <a:p>
            <a:pPr>
              <a:buAutoNum type="arabicPeriod"/>
            </a:pPr>
            <a:endParaRPr lang="en-GB" sz="1600" dirty="0" smtClean="0"/>
          </a:p>
          <a:p>
            <a:pPr>
              <a:buAutoNum type="arabicPeriod"/>
            </a:pPr>
            <a:endParaRPr lang="en-GB" sz="1600" dirty="0"/>
          </a:p>
        </p:txBody>
      </p:sp>
      <p:sp>
        <p:nvSpPr>
          <p:cNvPr id="3" name="Content Placeholder 2"/>
          <p:cNvSpPr>
            <a:spLocks noGrp="1"/>
          </p:cNvSpPr>
          <p:nvPr>
            <p:ph sz="half" idx="2"/>
          </p:nvPr>
        </p:nvSpPr>
        <p:spPr>
          <a:xfrm>
            <a:off x="827584" y="3140968"/>
            <a:ext cx="7272808" cy="1395616"/>
          </a:xfrm>
        </p:spPr>
        <p:txBody>
          <a:bodyPr>
            <a:normAutofit/>
          </a:bodyPr>
          <a:lstStyle/>
          <a:p>
            <a:r>
              <a:rPr lang="en-GB" sz="1600" dirty="0" smtClean="0"/>
              <a:t>ACTION</a:t>
            </a:r>
          </a:p>
          <a:p>
            <a:pPr>
              <a:buAutoNum type="arabicPeriod"/>
            </a:pPr>
            <a:r>
              <a:rPr lang="en-GB" sz="1600" dirty="0" smtClean="0"/>
              <a:t>Links to point 3 in theme 2.</a:t>
            </a:r>
          </a:p>
        </p:txBody>
      </p:sp>
      <p:sp>
        <p:nvSpPr>
          <p:cNvPr id="4" name="Title 3"/>
          <p:cNvSpPr>
            <a:spLocks noGrp="1"/>
          </p:cNvSpPr>
          <p:nvPr>
            <p:ph type="title"/>
          </p:nvPr>
        </p:nvSpPr>
        <p:spPr/>
        <p:txBody>
          <a:bodyPr/>
          <a:lstStyle/>
          <a:p>
            <a:r>
              <a:rPr lang="en-GB" sz="1800" dirty="0">
                <a:solidFill>
                  <a:srgbClr val="FF0000"/>
                </a:solidFill>
              </a:rPr>
              <a:t>WHAT ARE THE POTENTIAL BARRIERS TO THESE CHANGES AND HOW MIGHT WE OVERCOME THESE?</a:t>
            </a:r>
          </a:p>
        </p:txBody>
      </p:sp>
    </p:spTree>
    <p:extLst>
      <p:ext uri="{BB962C8B-B14F-4D97-AF65-F5344CB8AC3E}">
        <p14:creationId xmlns:p14="http://schemas.microsoft.com/office/powerpoint/2010/main" val="1981405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60128" y="1916832"/>
            <a:ext cx="3423839" cy="4608512"/>
          </a:xfrm>
        </p:spPr>
        <p:txBody>
          <a:bodyPr>
            <a:normAutofit/>
          </a:bodyPr>
          <a:lstStyle/>
          <a:p>
            <a:r>
              <a:rPr lang="en-GB" sz="1600" dirty="0" smtClean="0"/>
              <a:t>FEEDBACK</a:t>
            </a:r>
          </a:p>
          <a:p>
            <a:pPr>
              <a:buAutoNum type="arabicPeriod"/>
            </a:pPr>
            <a:r>
              <a:rPr lang="en-GB" sz="1600" dirty="0" smtClean="0"/>
              <a:t>Managers should continue to undertake RTW interviews as good practice.</a:t>
            </a:r>
          </a:p>
          <a:p>
            <a:pPr>
              <a:buAutoNum type="arabicPeriod"/>
            </a:pPr>
            <a:r>
              <a:rPr lang="en-GB" sz="1600" dirty="0" smtClean="0"/>
              <a:t>Managers stated that having visual aids </a:t>
            </a:r>
            <a:r>
              <a:rPr lang="en-GB" sz="1600" dirty="0" err="1" smtClean="0"/>
              <a:t>e.g</a:t>
            </a:r>
            <a:r>
              <a:rPr lang="en-GB" sz="1600" dirty="0" smtClean="0"/>
              <a:t> SSTS report, to demonstrate to staff their levels of absence was helpful.</a:t>
            </a:r>
          </a:p>
          <a:p>
            <a:pPr>
              <a:buAutoNum type="arabicPeriod"/>
            </a:pPr>
            <a:r>
              <a:rPr lang="en-GB" sz="1600" dirty="0" smtClean="0"/>
              <a:t>Clear and consistent communication was felt to be critical when undertaking RTW interviews.</a:t>
            </a:r>
          </a:p>
          <a:p>
            <a:pPr>
              <a:buAutoNum type="arabicPeriod"/>
            </a:pPr>
            <a:r>
              <a:rPr lang="en-GB" sz="1600" dirty="0" smtClean="0"/>
              <a:t>Some managers undertake RTW interviews for those on Special leave – deemed good practice</a:t>
            </a:r>
            <a:endParaRPr lang="en-GB" sz="1600" dirty="0"/>
          </a:p>
        </p:txBody>
      </p:sp>
      <p:sp>
        <p:nvSpPr>
          <p:cNvPr id="4" name="Title 3"/>
          <p:cNvSpPr>
            <a:spLocks noGrp="1"/>
          </p:cNvSpPr>
          <p:nvPr>
            <p:ph type="title"/>
          </p:nvPr>
        </p:nvSpPr>
        <p:spPr>
          <a:xfrm>
            <a:off x="827584" y="602077"/>
            <a:ext cx="7520940" cy="548640"/>
          </a:xfrm>
        </p:spPr>
        <p:txBody>
          <a:bodyPr/>
          <a:lstStyle/>
          <a:p>
            <a:r>
              <a:rPr lang="en-GB" sz="1800" dirty="0" smtClean="0"/>
              <a:t>THEME FOUR – EVIDENCE BASED RESEARCH SHOWS THE RETURN TO WORK INTERVIEW IS A CRUCIAL ASPECT OF A SUCCESSFUL RETURN TO WORK</a:t>
            </a:r>
            <a:endParaRPr lang="en-GB" sz="1800" dirty="0"/>
          </a:p>
        </p:txBody>
      </p:sp>
      <p:sp>
        <p:nvSpPr>
          <p:cNvPr id="6" name="Rectangle 5"/>
          <p:cNvSpPr/>
          <p:nvPr/>
        </p:nvSpPr>
        <p:spPr>
          <a:xfrm>
            <a:off x="827584" y="1412776"/>
            <a:ext cx="7128792" cy="369332"/>
          </a:xfrm>
          <a:prstGeom prst="rect">
            <a:avLst/>
          </a:prstGeom>
        </p:spPr>
        <p:txBody>
          <a:bodyPr wrap="square">
            <a:spAutoFit/>
          </a:bodyPr>
          <a:lstStyle/>
          <a:p>
            <a:r>
              <a:rPr lang="en-GB" dirty="0">
                <a:solidFill>
                  <a:srgbClr val="FF0000"/>
                </a:solidFill>
              </a:rPr>
              <a:t>WHAT IS GOOD AND WE CAN BUILD </a:t>
            </a:r>
            <a:r>
              <a:rPr lang="en-GB" dirty="0" smtClean="0">
                <a:solidFill>
                  <a:srgbClr val="FF0000"/>
                </a:solidFill>
              </a:rPr>
              <a:t>ON?</a:t>
            </a:r>
            <a:endParaRPr lang="en-GB" dirty="0">
              <a:solidFill>
                <a:srgbClr val="FF0000"/>
              </a:solidFill>
            </a:endParaRPr>
          </a:p>
        </p:txBody>
      </p:sp>
      <p:sp>
        <p:nvSpPr>
          <p:cNvPr id="7" name="Content Placeholder 2"/>
          <p:cNvSpPr>
            <a:spLocks noGrp="1"/>
          </p:cNvSpPr>
          <p:nvPr>
            <p:ph sz="half" idx="2"/>
          </p:nvPr>
        </p:nvSpPr>
        <p:spPr>
          <a:xfrm>
            <a:off x="4716016" y="1916832"/>
            <a:ext cx="3688408" cy="4608512"/>
          </a:xfrm>
        </p:spPr>
        <p:txBody>
          <a:bodyPr>
            <a:normAutofit/>
          </a:bodyPr>
          <a:lstStyle/>
          <a:p>
            <a:r>
              <a:rPr lang="en-GB" sz="1600" dirty="0" smtClean="0"/>
              <a:t>ACTIONS</a:t>
            </a:r>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r>
              <a:rPr lang="en-GB" sz="1600" dirty="0" smtClean="0"/>
              <a:t>4.	Consideration by Area Policy Group for inclusion in Attendance Management Policy</a:t>
            </a:r>
            <a:endParaRPr lang="en-GB" sz="1600" dirty="0"/>
          </a:p>
        </p:txBody>
      </p:sp>
    </p:spTree>
    <p:extLst>
      <p:ext uri="{BB962C8B-B14F-4D97-AF65-F5344CB8AC3E}">
        <p14:creationId xmlns:p14="http://schemas.microsoft.com/office/powerpoint/2010/main" val="2597878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3200400" cy="4779992"/>
          </a:xfrm>
        </p:spPr>
        <p:txBody>
          <a:bodyPr>
            <a:normAutofit/>
          </a:bodyPr>
          <a:lstStyle/>
          <a:p>
            <a:r>
              <a:rPr lang="en-GB" sz="1200" dirty="0" smtClean="0"/>
              <a:t>FEEDBACK</a:t>
            </a:r>
          </a:p>
          <a:p>
            <a:pPr>
              <a:buAutoNum type="arabicPeriod"/>
            </a:pPr>
            <a:r>
              <a:rPr lang="en-GB" sz="1800" dirty="0" smtClean="0"/>
              <a:t>Again the theme of lack of administration support to assist with the process was raised, particularly to clinical staff.</a:t>
            </a:r>
          </a:p>
          <a:p>
            <a:pPr>
              <a:buAutoNum type="arabicPeriod"/>
            </a:pPr>
            <a:r>
              <a:rPr lang="en-GB" sz="1800" dirty="0" smtClean="0"/>
              <a:t>Awareness of the importance of RTW interviews needs to be reinforced.</a:t>
            </a:r>
          </a:p>
          <a:p>
            <a:pPr>
              <a:buAutoNum type="arabicPeriod"/>
            </a:pPr>
            <a:r>
              <a:rPr lang="en-GB" sz="1800" dirty="0" smtClean="0"/>
              <a:t>Managers felt that celebrating the 96% of staff who do attend work regularly requires to be rewarded.</a:t>
            </a:r>
          </a:p>
        </p:txBody>
      </p:sp>
      <p:sp>
        <p:nvSpPr>
          <p:cNvPr id="3" name="Content Placeholder 2"/>
          <p:cNvSpPr>
            <a:spLocks noGrp="1"/>
          </p:cNvSpPr>
          <p:nvPr>
            <p:ph sz="half" idx="2"/>
          </p:nvPr>
        </p:nvSpPr>
        <p:spPr>
          <a:xfrm>
            <a:off x="4700016" y="1097280"/>
            <a:ext cx="3688408" cy="5356056"/>
          </a:xfrm>
        </p:spPr>
        <p:txBody>
          <a:bodyPr>
            <a:normAutofit/>
          </a:bodyPr>
          <a:lstStyle/>
          <a:p>
            <a:r>
              <a:rPr lang="en-GB" sz="1200" dirty="0" smtClean="0"/>
              <a:t>ACTIONS</a:t>
            </a:r>
          </a:p>
          <a:p>
            <a:pPr>
              <a:buAutoNum type="arabicPeriod"/>
            </a:pPr>
            <a:r>
              <a:rPr lang="en-GB" sz="1800" dirty="0" smtClean="0"/>
              <a:t>Links to point 3 in Theme 2</a:t>
            </a:r>
          </a:p>
          <a:p>
            <a:pPr>
              <a:buAutoNum type="arabicPeriod"/>
            </a:pPr>
            <a:endParaRPr lang="en-GB" sz="1800" dirty="0" smtClean="0"/>
          </a:p>
          <a:p>
            <a:pPr>
              <a:buAutoNum type="arabicPeriod"/>
            </a:pPr>
            <a:endParaRPr lang="en-GB" sz="1800" dirty="0"/>
          </a:p>
          <a:p>
            <a:pPr>
              <a:buAutoNum type="arabicPeriod"/>
            </a:pPr>
            <a:endParaRPr lang="en-GB" sz="1800" dirty="0"/>
          </a:p>
          <a:p>
            <a:pPr>
              <a:buAutoNum type="arabicPeriod"/>
            </a:pPr>
            <a:r>
              <a:rPr lang="en-GB" sz="1800" dirty="0" smtClean="0"/>
              <a:t>As part of recent review of Education and Training Programme, importance of RTW interviews has been reinforced.</a:t>
            </a:r>
          </a:p>
          <a:p>
            <a:pPr>
              <a:buAutoNum type="arabicPeriod"/>
            </a:pPr>
            <a:r>
              <a:rPr lang="en-GB" sz="1800" dirty="0" smtClean="0"/>
              <a:t>Considered by Steering Group and link to PDP process, for positive feedback and recognition to staff identified</a:t>
            </a:r>
          </a:p>
        </p:txBody>
      </p:sp>
      <p:sp>
        <p:nvSpPr>
          <p:cNvPr id="4" name="Title 3"/>
          <p:cNvSpPr>
            <a:spLocks noGrp="1"/>
          </p:cNvSpPr>
          <p:nvPr>
            <p:ph type="title"/>
          </p:nvPr>
        </p:nvSpPr>
        <p:spPr/>
        <p:txBody>
          <a:bodyPr/>
          <a:lstStyle/>
          <a:p>
            <a:r>
              <a:rPr lang="en-GB" sz="1800" dirty="0">
                <a:solidFill>
                  <a:srgbClr val="FF0000"/>
                </a:solidFill>
              </a:rPr>
              <a:t>WHAT NEEDS TO BE IMPROVED AND DEVELOPED?</a:t>
            </a:r>
            <a:br>
              <a:rPr lang="en-GB" sz="1800" dirty="0">
                <a:solidFill>
                  <a:srgbClr val="FF0000"/>
                </a:solidFill>
              </a:rPr>
            </a:br>
            <a:endParaRPr lang="en-GB" sz="1800" dirty="0">
              <a:solidFill>
                <a:srgbClr val="FF0000"/>
              </a:solidFill>
            </a:endParaRPr>
          </a:p>
        </p:txBody>
      </p:sp>
    </p:spTree>
    <p:extLst>
      <p:ext uri="{BB962C8B-B14F-4D97-AF65-F5344CB8AC3E}">
        <p14:creationId xmlns:p14="http://schemas.microsoft.com/office/powerpoint/2010/main" val="3765242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3200400" cy="5500072"/>
          </a:xfrm>
        </p:spPr>
        <p:txBody>
          <a:bodyPr>
            <a:normAutofit/>
          </a:bodyPr>
          <a:lstStyle/>
          <a:p>
            <a:r>
              <a:rPr lang="en-GB" sz="1600" dirty="0" smtClean="0"/>
              <a:t>FEEDBACK</a:t>
            </a:r>
          </a:p>
          <a:p>
            <a:pPr>
              <a:buAutoNum type="arabicPeriod"/>
            </a:pPr>
            <a:r>
              <a:rPr lang="en-GB" sz="1600" dirty="0" smtClean="0"/>
              <a:t>Managers’ understanding of the importance of the RTW interview/how to conduct an effective RTW requires to be reviewed.</a:t>
            </a:r>
          </a:p>
          <a:p>
            <a:pPr>
              <a:buAutoNum type="arabicPeriod"/>
            </a:pPr>
            <a:r>
              <a:rPr lang="en-GB" sz="1600" dirty="0" smtClean="0"/>
              <a:t>The ability to meet staff within the Policy timescales is often challenging due to annual leave/multi-site working etc. needs also to be reviewed.</a:t>
            </a:r>
          </a:p>
        </p:txBody>
      </p:sp>
      <p:sp>
        <p:nvSpPr>
          <p:cNvPr id="3" name="Content Placeholder 2"/>
          <p:cNvSpPr>
            <a:spLocks noGrp="1"/>
          </p:cNvSpPr>
          <p:nvPr>
            <p:ph sz="half" idx="2"/>
          </p:nvPr>
        </p:nvSpPr>
        <p:spPr>
          <a:xfrm>
            <a:off x="4700016" y="1097280"/>
            <a:ext cx="3904432" cy="5500072"/>
          </a:xfrm>
        </p:spPr>
        <p:txBody>
          <a:bodyPr>
            <a:normAutofit/>
          </a:bodyPr>
          <a:lstStyle/>
          <a:p>
            <a:r>
              <a:rPr lang="en-GB" sz="1600" dirty="0" smtClean="0"/>
              <a:t>ACTION</a:t>
            </a:r>
          </a:p>
          <a:p>
            <a:pPr>
              <a:buAutoNum type="arabicPeriod"/>
            </a:pPr>
            <a:r>
              <a:rPr lang="en-GB" sz="1600" dirty="0" smtClean="0"/>
              <a:t>As part of the recent review of Education and Training Programme importance of RTW interviews has been reinforced.</a:t>
            </a:r>
          </a:p>
          <a:p>
            <a:pPr>
              <a:buAutoNum type="arabicPeriod"/>
            </a:pPr>
            <a:endParaRPr lang="en-GB" sz="1600" dirty="0" smtClean="0"/>
          </a:p>
          <a:p>
            <a:pPr>
              <a:buAutoNum type="arabicPeriod"/>
            </a:pPr>
            <a:r>
              <a:rPr lang="en-GB" sz="1600" dirty="0" smtClean="0"/>
              <a:t>Discussed with Steering Group, consider Managers utilising Band 6 staff if working in closer proximity, or on similar shifts to assist to consider further actions required up to a level of 3:12</a:t>
            </a:r>
          </a:p>
          <a:p>
            <a:pPr>
              <a:buAutoNum type="arabicPeriod"/>
            </a:pPr>
            <a:endParaRPr lang="en-GB" sz="1600" dirty="0" smtClean="0"/>
          </a:p>
        </p:txBody>
      </p:sp>
      <p:sp>
        <p:nvSpPr>
          <p:cNvPr id="4" name="Title 3"/>
          <p:cNvSpPr>
            <a:spLocks noGrp="1"/>
          </p:cNvSpPr>
          <p:nvPr>
            <p:ph type="title"/>
          </p:nvPr>
        </p:nvSpPr>
        <p:spPr/>
        <p:txBody>
          <a:bodyPr/>
          <a:lstStyle/>
          <a:p>
            <a:r>
              <a:rPr lang="en-GB" sz="1800" dirty="0">
                <a:solidFill>
                  <a:srgbClr val="FF0000"/>
                </a:solidFill>
              </a:rPr>
              <a:t>WHAT ARE THE POTENTIAL BARRIERS TO THESE CHANGES AND HOW MIGHT WE OVERCOME THESE?</a:t>
            </a:r>
          </a:p>
        </p:txBody>
      </p:sp>
    </p:spTree>
    <p:extLst>
      <p:ext uri="{BB962C8B-B14F-4D97-AF65-F5344CB8AC3E}">
        <p14:creationId xmlns:p14="http://schemas.microsoft.com/office/powerpoint/2010/main" val="3451237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60128" y="1916832"/>
            <a:ext cx="7600304" cy="4608512"/>
          </a:xfrm>
        </p:spPr>
        <p:txBody>
          <a:bodyPr>
            <a:normAutofit/>
          </a:bodyPr>
          <a:lstStyle/>
          <a:p>
            <a:r>
              <a:rPr lang="en-GB" sz="1600" dirty="0" smtClean="0"/>
              <a:t>FEEDBACK</a:t>
            </a:r>
          </a:p>
          <a:p>
            <a:pPr>
              <a:buAutoNum type="arabicPeriod"/>
            </a:pPr>
            <a:r>
              <a:rPr lang="en-GB" sz="1600" dirty="0" smtClean="0"/>
              <a:t>Prior to the introduction of the Fit Note System, Organisation already had policy in place which supports staff to return to work</a:t>
            </a:r>
          </a:p>
          <a:p>
            <a:pPr>
              <a:buAutoNum type="arabicPeriod"/>
            </a:pPr>
            <a:r>
              <a:rPr lang="en-GB" sz="1600" dirty="0" smtClean="0"/>
              <a:t>Good early discussion about reasonable adjustments to allow staff to return to work at the earliest opportunity.</a:t>
            </a:r>
          </a:p>
          <a:p>
            <a:pPr>
              <a:buAutoNum type="arabicPeriod"/>
            </a:pPr>
            <a:r>
              <a:rPr lang="en-GB" sz="1600" dirty="0" smtClean="0"/>
              <a:t>Return to work managed well when returning to own department.</a:t>
            </a:r>
          </a:p>
          <a:p>
            <a:pPr>
              <a:buAutoNum type="arabicPeriod"/>
            </a:pPr>
            <a:r>
              <a:rPr lang="en-GB" sz="1600" dirty="0" smtClean="0"/>
              <a:t>Excellent range of service to support staff/managers aid return to work</a:t>
            </a:r>
          </a:p>
          <a:p>
            <a:pPr>
              <a:buAutoNum type="arabicPeriod"/>
            </a:pPr>
            <a:r>
              <a:rPr lang="en-GB" sz="1600" dirty="0" smtClean="0"/>
              <a:t>Communication works well</a:t>
            </a:r>
          </a:p>
          <a:p>
            <a:pPr>
              <a:buAutoNum type="arabicPeriod"/>
            </a:pPr>
            <a:r>
              <a:rPr lang="en-GB" sz="1600" dirty="0" smtClean="0"/>
              <a:t>Case Conferences work well</a:t>
            </a:r>
            <a:endParaRPr lang="en-GB" sz="1600" dirty="0"/>
          </a:p>
        </p:txBody>
      </p:sp>
      <p:sp>
        <p:nvSpPr>
          <p:cNvPr id="4" name="Title 3"/>
          <p:cNvSpPr>
            <a:spLocks noGrp="1"/>
          </p:cNvSpPr>
          <p:nvPr>
            <p:ph type="title"/>
          </p:nvPr>
        </p:nvSpPr>
        <p:spPr>
          <a:xfrm>
            <a:off x="827584" y="602077"/>
            <a:ext cx="7520940" cy="548640"/>
          </a:xfrm>
        </p:spPr>
        <p:txBody>
          <a:bodyPr/>
          <a:lstStyle/>
          <a:p>
            <a:r>
              <a:rPr lang="en-GB" sz="1800" dirty="0" smtClean="0"/>
              <a:t>THEME FIVE – SUPPORTING STAFF TO STAY AT/RETURN TO WORK QUICKER THROUGH TEMPORARY REASONABLE ADJUSTMENTS IS A KEY PRINCIPLE OF THE NEW Government Fit Note.</a:t>
            </a:r>
            <a:endParaRPr lang="en-GB" sz="1800" dirty="0"/>
          </a:p>
        </p:txBody>
      </p:sp>
      <p:sp>
        <p:nvSpPr>
          <p:cNvPr id="6" name="Rectangle 5"/>
          <p:cNvSpPr/>
          <p:nvPr/>
        </p:nvSpPr>
        <p:spPr>
          <a:xfrm>
            <a:off x="827584" y="1412776"/>
            <a:ext cx="7128792" cy="369332"/>
          </a:xfrm>
          <a:prstGeom prst="rect">
            <a:avLst/>
          </a:prstGeom>
        </p:spPr>
        <p:txBody>
          <a:bodyPr wrap="square">
            <a:spAutoFit/>
          </a:bodyPr>
          <a:lstStyle/>
          <a:p>
            <a:r>
              <a:rPr lang="en-GB" dirty="0">
                <a:solidFill>
                  <a:srgbClr val="FF0000"/>
                </a:solidFill>
              </a:rPr>
              <a:t>WHAT IS GOOD AND WE CAN BUILD </a:t>
            </a:r>
            <a:r>
              <a:rPr lang="en-GB" dirty="0" smtClean="0">
                <a:solidFill>
                  <a:srgbClr val="FF0000"/>
                </a:solidFill>
              </a:rPr>
              <a:t>ON?</a:t>
            </a:r>
            <a:endParaRPr lang="en-GB" dirty="0">
              <a:solidFill>
                <a:srgbClr val="FF0000"/>
              </a:solidFill>
            </a:endParaRPr>
          </a:p>
        </p:txBody>
      </p:sp>
      <p:sp>
        <p:nvSpPr>
          <p:cNvPr id="3" name="Rectangle 2"/>
          <p:cNvSpPr/>
          <p:nvPr/>
        </p:nvSpPr>
        <p:spPr>
          <a:xfrm>
            <a:off x="971600" y="5661248"/>
            <a:ext cx="7416824" cy="646331"/>
          </a:xfrm>
          <a:prstGeom prst="rect">
            <a:avLst/>
          </a:prstGeom>
        </p:spPr>
        <p:txBody>
          <a:bodyPr wrap="square">
            <a:spAutoFit/>
          </a:bodyPr>
          <a:lstStyle/>
          <a:p>
            <a:r>
              <a:rPr lang="en-GB" b="1" dirty="0"/>
              <a:t>There were no actions identified in relation to this question within this theme.</a:t>
            </a:r>
          </a:p>
        </p:txBody>
      </p:sp>
    </p:spTree>
    <p:extLst>
      <p:ext uri="{BB962C8B-B14F-4D97-AF65-F5344CB8AC3E}">
        <p14:creationId xmlns:p14="http://schemas.microsoft.com/office/powerpoint/2010/main" val="2767819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3200400" cy="4779992"/>
          </a:xfrm>
        </p:spPr>
        <p:txBody>
          <a:bodyPr>
            <a:normAutofit fontScale="92500"/>
          </a:bodyPr>
          <a:lstStyle/>
          <a:p>
            <a:r>
              <a:rPr lang="en-GB" sz="1200" dirty="0" smtClean="0"/>
              <a:t>FEEDBACK</a:t>
            </a:r>
          </a:p>
          <a:p>
            <a:pPr>
              <a:buAutoNum type="arabicPeriod"/>
            </a:pPr>
            <a:r>
              <a:rPr lang="en-GB" sz="1800" dirty="0" smtClean="0"/>
              <a:t>Better discussion between OH, GP and Manager in relation to Phased Return</a:t>
            </a:r>
          </a:p>
          <a:p>
            <a:pPr>
              <a:buAutoNum type="arabicPeriod"/>
            </a:pPr>
            <a:r>
              <a:rPr lang="en-GB" sz="1800" dirty="0" smtClean="0"/>
              <a:t>Phased Return guidance needs to be more robust</a:t>
            </a:r>
          </a:p>
          <a:p>
            <a:pPr>
              <a:buAutoNum type="arabicPeriod"/>
            </a:pPr>
            <a:r>
              <a:rPr lang="en-GB" sz="1800" dirty="0" smtClean="0"/>
              <a:t>Use of accrued Annual Leave to support phased return to work being reviewed.</a:t>
            </a:r>
          </a:p>
          <a:p>
            <a:pPr>
              <a:buAutoNum type="arabicPeriod"/>
            </a:pPr>
            <a:r>
              <a:rPr lang="en-GB" sz="1800" dirty="0" smtClean="0"/>
              <a:t>The requirement to look out-with individual departments to accommodate a phased return or to maintain a member of staff at work, needs to be more widely utilised</a:t>
            </a:r>
          </a:p>
        </p:txBody>
      </p:sp>
      <p:sp>
        <p:nvSpPr>
          <p:cNvPr id="3" name="Content Placeholder 2"/>
          <p:cNvSpPr>
            <a:spLocks noGrp="1"/>
          </p:cNvSpPr>
          <p:nvPr>
            <p:ph sz="half" idx="2"/>
          </p:nvPr>
        </p:nvSpPr>
        <p:spPr>
          <a:xfrm>
            <a:off x="4700016" y="1097280"/>
            <a:ext cx="3688408" cy="5356056"/>
          </a:xfrm>
        </p:spPr>
        <p:txBody>
          <a:bodyPr>
            <a:normAutofit fontScale="92500"/>
          </a:bodyPr>
          <a:lstStyle/>
          <a:p>
            <a:r>
              <a:rPr lang="en-GB" sz="1200" dirty="0" smtClean="0"/>
              <a:t>ACTIONS</a:t>
            </a:r>
          </a:p>
          <a:p>
            <a:pPr>
              <a:buAutoNum type="arabicPeriod"/>
            </a:pPr>
            <a:r>
              <a:rPr lang="en-GB" sz="1800" dirty="0" smtClean="0"/>
              <a:t>Items 1 – 3</a:t>
            </a:r>
          </a:p>
          <a:p>
            <a:pPr marL="0" indent="0"/>
            <a:r>
              <a:rPr lang="en-GB" sz="1800" dirty="0" smtClean="0"/>
              <a:t>Focus Group considered these aspects.  Aware that Fit Note can be provided instead of employee being absent and to support earlier return.  As such greater emphasis required on accommodating requirements as this will prevent absence occurring</a:t>
            </a:r>
          </a:p>
          <a:p>
            <a:pPr marL="0" indent="0"/>
            <a:endParaRPr lang="en-GB" sz="1800" dirty="0" smtClean="0"/>
          </a:p>
          <a:p>
            <a:pPr marL="0" indent="0"/>
            <a:r>
              <a:rPr lang="en-GB" sz="1800" dirty="0" smtClean="0"/>
              <a:t>4.  Need to look outwith own department and how best to achieve this discussed.  First port of call being within own Unit but could be wider </a:t>
            </a:r>
            <a:r>
              <a:rPr lang="en-GB" sz="1800" smtClean="0"/>
              <a:t>if required.</a:t>
            </a:r>
            <a:endParaRPr lang="en-GB" sz="1800" dirty="0" smtClean="0"/>
          </a:p>
        </p:txBody>
      </p:sp>
      <p:sp>
        <p:nvSpPr>
          <p:cNvPr id="4" name="Title 3"/>
          <p:cNvSpPr>
            <a:spLocks noGrp="1"/>
          </p:cNvSpPr>
          <p:nvPr>
            <p:ph type="title"/>
          </p:nvPr>
        </p:nvSpPr>
        <p:spPr/>
        <p:txBody>
          <a:bodyPr/>
          <a:lstStyle/>
          <a:p>
            <a:r>
              <a:rPr lang="en-GB" sz="1800" dirty="0">
                <a:solidFill>
                  <a:srgbClr val="FF0000"/>
                </a:solidFill>
              </a:rPr>
              <a:t>WHAT NEEDS TO BE IMPROVED AND DEVELOPED?</a:t>
            </a:r>
            <a:br>
              <a:rPr lang="en-GB" sz="1800" dirty="0">
                <a:solidFill>
                  <a:srgbClr val="FF0000"/>
                </a:solidFill>
              </a:rPr>
            </a:br>
            <a:endParaRPr lang="en-GB" sz="1800" dirty="0">
              <a:solidFill>
                <a:srgbClr val="FF0000"/>
              </a:solidFill>
            </a:endParaRPr>
          </a:p>
        </p:txBody>
      </p:sp>
    </p:spTree>
    <p:extLst>
      <p:ext uri="{BB962C8B-B14F-4D97-AF65-F5344CB8AC3E}">
        <p14:creationId xmlns:p14="http://schemas.microsoft.com/office/powerpoint/2010/main" val="3197530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Benefits of a World Cafe</a:t>
            </a:r>
          </a:p>
        </p:txBody>
      </p:sp>
      <p:sp>
        <p:nvSpPr>
          <p:cNvPr id="3" name="Content Placeholder 2"/>
          <p:cNvSpPr>
            <a:spLocks noGrp="1"/>
          </p:cNvSpPr>
          <p:nvPr>
            <p:ph idx="1"/>
          </p:nvPr>
        </p:nvSpPr>
        <p:spPr>
          <a:xfrm>
            <a:off x="822960" y="1100628"/>
            <a:ext cx="7520940" cy="5280700"/>
          </a:xfrm>
        </p:spPr>
        <p:txBody>
          <a:bodyPr>
            <a:normAutofit/>
          </a:bodyPr>
          <a:lstStyle/>
          <a:p>
            <a:pPr>
              <a:buFont typeface="Arial" pitchFamily="34" charset="0"/>
              <a:buChar char="•"/>
            </a:pPr>
            <a:r>
              <a:rPr lang="en-GB" sz="4000" dirty="0"/>
              <a:t>Short and snappy interactions</a:t>
            </a:r>
          </a:p>
          <a:p>
            <a:pPr>
              <a:buFont typeface="Arial" pitchFamily="34" charset="0"/>
              <a:buChar char="•"/>
            </a:pPr>
            <a:r>
              <a:rPr lang="en-GB" sz="4000" dirty="0"/>
              <a:t>Participation is key</a:t>
            </a:r>
          </a:p>
          <a:p>
            <a:pPr>
              <a:buFont typeface="Arial" pitchFamily="34" charset="0"/>
              <a:buChar char="•"/>
            </a:pPr>
            <a:r>
              <a:rPr lang="en-GB" sz="4000" dirty="0"/>
              <a:t>Participants giving and gaining ideas from each other</a:t>
            </a:r>
          </a:p>
          <a:p>
            <a:pPr>
              <a:buFont typeface="Arial" pitchFamily="34" charset="0"/>
              <a:buChar char="•"/>
            </a:pPr>
            <a:r>
              <a:rPr lang="en-GB" sz="4000" dirty="0"/>
              <a:t>Informal atmosphere</a:t>
            </a:r>
          </a:p>
          <a:p>
            <a:pPr>
              <a:buFont typeface="Arial" pitchFamily="34" charset="0"/>
              <a:buChar char="•"/>
            </a:pPr>
            <a:r>
              <a:rPr lang="en-GB" sz="4000" dirty="0"/>
              <a:t>Safety of disclosure</a:t>
            </a:r>
          </a:p>
          <a:p>
            <a:pPr>
              <a:buFont typeface="Arial" pitchFamily="34" charset="0"/>
              <a:buChar char="•"/>
            </a:pPr>
            <a:r>
              <a:rPr lang="en-GB" sz="4000" dirty="0"/>
              <a:t>Serious subject but fun event!</a:t>
            </a:r>
          </a:p>
          <a:p>
            <a:endParaRPr lang="en-GB" sz="4000" dirty="0"/>
          </a:p>
        </p:txBody>
      </p:sp>
    </p:spTree>
    <p:extLst>
      <p:ext uri="{BB962C8B-B14F-4D97-AF65-F5344CB8AC3E}">
        <p14:creationId xmlns:p14="http://schemas.microsoft.com/office/powerpoint/2010/main" val="2114189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097280"/>
            <a:ext cx="3200400" cy="5500072"/>
          </a:xfrm>
        </p:spPr>
        <p:txBody>
          <a:bodyPr>
            <a:normAutofit/>
          </a:bodyPr>
          <a:lstStyle/>
          <a:p>
            <a:r>
              <a:rPr lang="en-GB" sz="1600" dirty="0" smtClean="0"/>
              <a:t>FEEDBACK</a:t>
            </a:r>
          </a:p>
          <a:p>
            <a:pPr>
              <a:buAutoNum type="arabicPeriod"/>
            </a:pPr>
            <a:r>
              <a:rPr lang="en-GB" sz="1600" dirty="0" smtClean="0"/>
              <a:t>Staff returning on phased return are counted as fully returned – no back fill allowed</a:t>
            </a:r>
          </a:p>
          <a:p>
            <a:pPr>
              <a:buAutoNum type="arabicPeriod"/>
            </a:pPr>
            <a:r>
              <a:rPr lang="en-GB" sz="1600" dirty="0" smtClean="0"/>
              <a:t>Payment whilst off sick including payment of enhancements needs to be reviewed – raised at national level?</a:t>
            </a:r>
          </a:p>
          <a:p>
            <a:pPr>
              <a:buAutoNum type="arabicPeriod"/>
            </a:pPr>
            <a:r>
              <a:rPr lang="en-GB" sz="1600" dirty="0" smtClean="0"/>
              <a:t>Specific areas perceive problems in making reasonable adjustments</a:t>
            </a:r>
          </a:p>
        </p:txBody>
      </p:sp>
      <p:sp>
        <p:nvSpPr>
          <p:cNvPr id="3" name="Content Placeholder 2"/>
          <p:cNvSpPr>
            <a:spLocks noGrp="1"/>
          </p:cNvSpPr>
          <p:nvPr>
            <p:ph sz="half" idx="2"/>
          </p:nvPr>
        </p:nvSpPr>
        <p:spPr>
          <a:xfrm>
            <a:off x="4700016" y="1097280"/>
            <a:ext cx="3904432" cy="5500072"/>
          </a:xfrm>
        </p:spPr>
        <p:txBody>
          <a:bodyPr>
            <a:normAutofit/>
          </a:bodyPr>
          <a:lstStyle/>
          <a:p>
            <a:r>
              <a:rPr lang="en-GB" sz="1600" dirty="0" smtClean="0"/>
              <a:t>ACTION</a:t>
            </a:r>
          </a:p>
          <a:p>
            <a:pPr>
              <a:buAutoNum type="arabicPeriod"/>
            </a:pPr>
            <a:r>
              <a:rPr lang="en-GB" sz="1600" dirty="0" smtClean="0"/>
              <a:t>Focus group found this was variable between areas.  Consider the need for an organisational approach.</a:t>
            </a:r>
          </a:p>
          <a:p>
            <a:pPr>
              <a:buAutoNum type="arabicPeriod"/>
            </a:pPr>
            <a:r>
              <a:rPr lang="en-GB" sz="1600" dirty="0" smtClean="0"/>
              <a:t>Will be raised at Senior HR level for reflection with Scottish Government.</a:t>
            </a:r>
          </a:p>
          <a:p>
            <a:pPr>
              <a:buAutoNum type="arabicPeriod"/>
            </a:pPr>
            <a:endParaRPr lang="en-GB" sz="1600" dirty="0"/>
          </a:p>
          <a:p>
            <a:pPr>
              <a:buAutoNum type="arabicPeriod"/>
            </a:pPr>
            <a:endParaRPr lang="en-GB" sz="1600" dirty="0" smtClean="0"/>
          </a:p>
          <a:p>
            <a:pPr>
              <a:buAutoNum type="arabicPeriod"/>
            </a:pPr>
            <a:r>
              <a:rPr lang="en-GB" sz="1600" dirty="0" smtClean="0"/>
              <a:t>Return to work in alternative areas will be encouraged as good practice.  New PIN on attendance management supports a central process for </a:t>
            </a:r>
            <a:r>
              <a:rPr lang="en-GB" sz="1600" smtClean="0"/>
              <a:t>temporary redeployment.</a:t>
            </a:r>
            <a:endParaRPr lang="en-GB" sz="1600" dirty="0" smtClean="0"/>
          </a:p>
          <a:p>
            <a:pPr>
              <a:buAutoNum type="arabicPeriod"/>
            </a:pPr>
            <a:endParaRPr lang="en-GB" sz="1600" dirty="0" smtClean="0"/>
          </a:p>
        </p:txBody>
      </p:sp>
      <p:sp>
        <p:nvSpPr>
          <p:cNvPr id="4" name="Title 3"/>
          <p:cNvSpPr>
            <a:spLocks noGrp="1"/>
          </p:cNvSpPr>
          <p:nvPr>
            <p:ph type="title"/>
          </p:nvPr>
        </p:nvSpPr>
        <p:spPr/>
        <p:txBody>
          <a:bodyPr/>
          <a:lstStyle/>
          <a:p>
            <a:r>
              <a:rPr lang="en-GB" sz="1800" dirty="0">
                <a:solidFill>
                  <a:srgbClr val="FF0000"/>
                </a:solidFill>
              </a:rPr>
              <a:t>WHAT ARE THE POTENTIAL BARRIERS TO THESE CHANGES AND HOW MIGHT WE OVERCOME THESE?</a:t>
            </a:r>
          </a:p>
        </p:txBody>
      </p:sp>
    </p:spTree>
    <p:extLst>
      <p:ext uri="{BB962C8B-B14F-4D97-AF65-F5344CB8AC3E}">
        <p14:creationId xmlns:p14="http://schemas.microsoft.com/office/powerpoint/2010/main" val="452788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Topics Covered</a:t>
            </a:r>
          </a:p>
        </p:txBody>
      </p:sp>
      <p:sp>
        <p:nvSpPr>
          <p:cNvPr id="3" name="Content Placeholder 2"/>
          <p:cNvSpPr>
            <a:spLocks noGrp="1"/>
          </p:cNvSpPr>
          <p:nvPr>
            <p:ph idx="1"/>
          </p:nvPr>
        </p:nvSpPr>
        <p:spPr>
          <a:xfrm>
            <a:off x="822960" y="1100628"/>
            <a:ext cx="7520940" cy="5064676"/>
          </a:xfrm>
        </p:spPr>
        <p:txBody>
          <a:bodyPr>
            <a:normAutofit/>
          </a:bodyPr>
          <a:lstStyle/>
          <a:p>
            <a:pPr>
              <a:buFont typeface="Arial" pitchFamily="34" charset="0"/>
              <a:buChar char="•"/>
            </a:pPr>
            <a:r>
              <a:rPr lang="en-GB" sz="3600" dirty="0"/>
              <a:t>Initial contact  - best practice</a:t>
            </a:r>
          </a:p>
          <a:p>
            <a:pPr>
              <a:buFont typeface="Arial" pitchFamily="34" charset="0"/>
              <a:buChar char="•"/>
            </a:pPr>
            <a:r>
              <a:rPr lang="en-GB" sz="3600" dirty="0"/>
              <a:t>Return to Work Interview</a:t>
            </a:r>
          </a:p>
          <a:p>
            <a:pPr>
              <a:buFont typeface="Arial" pitchFamily="34" charset="0"/>
              <a:buChar char="•"/>
            </a:pPr>
            <a:r>
              <a:rPr lang="en-GB" sz="3600" dirty="0"/>
              <a:t>How can HR/OH further support managers </a:t>
            </a:r>
          </a:p>
          <a:p>
            <a:pPr>
              <a:buFont typeface="Arial" pitchFamily="34" charset="0"/>
              <a:buChar char="•"/>
            </a:pPr>
            <a:r>
              <a:rPr lang="en-GB" sz="3600" dirty="0"/>
              <a:t>Absence data - is it being used as best we can?</a:t>
            </a:r>
          </a:p>
          <a:p>
            <a:pPr>
              <a:buFont typeface="Arial" pitchFamily="34" charset="0"/>
              <a:buChar char="•"/>
            </a:pPr>
            <a:r>
              <a:rPr lang="en-GB" sz="3600" dirty="0"/>
              <a:t>Fit Notes  - how can we build on this good practice?</a:t>
            </a:r>
          </a:p>
          <a:p>
            <a:endParaRPr lang="en-GB" dirty="0"/>
          </a:p>
        </p:txBody>
      </p:sp>
    </p:spTree>
    <p:extLst>
      <p:ext uri="{BB962C8B-B14F-4D97-AF65-F5344CB8AC3E}">
        <p14:creationId xmlns:p14="http://schemas.microsoft.com/office/powerpoint/2010/main" val="2241252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Sticky Wall Thoughts on……..</a:t>
            </a:r>
          </a:p>
        </p:txBody>
      </p:sp>
      <p:sp>
        <p:nvSpPr>
          <p:cNvPr id="3" name="Content Placeholder 2"/>
          <p:cNvSpPr>
            <a:spLocks noGrp="1"/>
          </p:cNvSpPr>
          <p:nvPr>
            <p:ph idx="1"/>
          </p:nvPr>
        </p:nvSpPr>
        <p:spPr>
          <a:xfrm>
            <a:off x="822960" y="1100628"/>
            <a:ext cx="7520940" cy="2040340"/>
          </a:xfrm>
        </p:spPr>
        <p:txBody>
          <a:bodyPr>
            <a:normAutofit/>
          </a:bodyPr>
          <a:lstStyle/>
          <a:p>
            <a:pPr>
              <a:buFont typeface="Arial" pitchFamily="34" charset="0"/>
              <a:buChar char="•"/>
            </a:pPr>
            <a:r>
              <a:rPr lang="en-GB" sz="2400" dirty="0"/>
              <a:t>Improving training</a:t>
            </a:r>
          </a:p>
          <a:p>
            <a:pPr>
              <a:buFont typeface="Arial" pitchFamily="34" charset="0"/>
              <a:buChar char="•"/>
            </a:pPr>
            <a:r>
              <a:rPr lang="en-GB" sz="2400" dirty="0"/>
              <a:t>Supporting Staff to look after their own health</a:t>
            </a:r>
          </a:p>
          <a:p>
            <a:pPr>
              <a:buFont typeface="Arial" pitchFamily="34" charset="0"/>
              <a:buChar char="•"/>
            </a:pPr>
            <a:r>
              <a:rPr lang="en-GB" sz="2400" dirty="0"/>
              <a:t>What are the most challenging areas of attendance management? </a:t>
            </a:r>
          </a:p>
        </p:txBody>
      </p:sp>
      <p:sp>
        <p:nvSpPr>
          <p:cNvPr id="4" name="Title 1"/>
          <p:cNvSpPr txBox="1">
            <a:spLocks/>
          </p:cNvSpPr>
          <p:nvPr/>
        </p:nvSpPr>
        <p:spPr>
          <a:xfrm>
            <a:off x="899592" y="3212976"/>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GB" dirty="0" smtClean="0"/>
              <a:t>Outcome</a:t>
            </a:r>
            <a:endParaRPr lang="en-GB" dirty="0"/>
          </a:p>
        </p:txBody>
      </p:sp>
      <p:sp>
        <p:nvSpPr>
          <p:cNvPr id="5" name="Rectangle 4"/>
          <p:cNvSpPr/>
          <p:nvPr/>
        </p:nvSpPr>
        <p:spPr>
          <a:xfrm>
            <a:off x="920126" y="3933056"/>
            <a:ext cx="7108258" cy="1938992"/>
          </a:xfrm>
          <a:prstGeom prst="rect">
            <a:avLst/>
          </a:prstGeom>
        </p:spPr>
        <p:txBody>
          <a:bodyPr wrap="square">
            <a:spAutoFit/>
          </a:bodyPr>
          <a:lstStyle/>
          <a:p>
            <a:pPr marL="285750" indent="-285750">
              <a:buFont typeface="Arial" pitchFamily="34" charset="0"/>
              <a:buChar char="•"/>
            </a:pPr>
            <a:r>
              <a:rPr lang="en-GB" sz="2400" b="1" dirty="0"/>
              <a:t>Engagement from 100 managers</a:t>
            </a:r>
            <a:r>
              <a:rPr lang="en-GB" sz="2400" b="1" dirty="0" smtClean="0"/>
              <a:t>!</a:t>
            </a:r>
          </a:p>
          <a:p>
            <a:endParaRPr lang="en-GB" sz="2400" b="1" dirty="0" smtClean="0"/>
          </a:p>
          <a:p>
            <a:pPr marL="285750" indent="-285750">
              <a:buFont typeface="Arial" pitchFamily="34" charset="0"/>
              <a:buChar char="•"/>
            </a:pPr>
            <a:r>
              <a:rPr lang="en-GB" sz="2400" b="1" dirty="0" smtClean="0"/>
              <a:t> </a:t>
            </a:r>
            <a:r>
              <a:rPr lang="en-GB" sz="2400" b="1" dirty="0"/>
              <a:t>Feedback from evaluation forms was</a:t>
            </a:r>
            <a:r>
              <a:rPr lang="en-GB" sz="2400" b="1" dirty="0" smtClean="0"/>
              <a:t>…….</a:t>
            </a:r>
          </a:p>
          <a:p>
            <a:endParaRPr lang="en-GB" sz="2400" b="1" dirty="0"/>
          </a:p>
          <a:p>
            <a:pPr marL="285750" indent="-285750">
              <a:buFont typeface="Arial" pitchFamily="34" charset="0"/>
              <a:buChar char="•"/>
            </a:pPr>
            <a:r>
              <a:rPr lang="en-GB" sz="2400" b="1" dirty="0" smtClean="0"/>
              <a:t>High </a:t>
            </a:r>
            <a:r>
              <a:rPr lang="en-GB" sz="2400" b="1" dirty="0"/>
              <a:t>level of engagement with managers achieved </a:t>
            </a:r>
          </a:p>
        </p:txBody>
      </p:sp>
    </p:spTree>
    <p:extLst>
      <p:ext uri="{BB962C8B-B14F-4D97-AF65-F5344CB8AC3E}">
        <p14:creationId xmlns:p14="http://schemas.microsoft.com/office/powerpoint/2010/main" val="225458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Main themes captured on – First Call When Staff Report in Sick</a:t>
            </a:r>
          </a:p>
        </p:txBody>
      </p:sp>
      <p:sp>
        <p:nvSpPr>
          <p:cNvPr id="3" name="Content Placeholder 2"/>
          <p:cNvSpPr>
            <a:spLocks noGrp="1"/>
          </p:cNvSpPr>
          <p:nvPr>
            <p:ph idx="1"/>
          </p:nvPr>
        </p:nvSpPr>
        <p:spPr>
          <a:xfrm>
            <a:off x="822960" y="1412776"/>
            <a:ext cx="7520940" cy="4896544"/>
          </a:xfrm>
        </p:spPr>
        <p:txBody>
          <a:bodyPr>
            <a:normAutofit lnSpcReduction="10000"/>
          </a:bodyPr>
          <a:lstStyle/>
          <a:p>
            <a:pPr>
              <a:buFont typeface="Arial" pitchFamily="34" charset="0"/>
              <a:buChar char="•"/>
            </a:pPr>
            <a:r>
              <a:rPr lang="en-GB" sz="2800" dirty="0"/>
              <a:t>Best to have direct contact with Manager as opposed to an administrator</a:t>
            </a:r>
          </a:p>
          <a:p>
            <a:pPr>
              <a:buFont typeface="Arial" pitchFamily="34" charset="0"/>
              <a:buChar char="•"/>
            </a:pPr>
            <a:r>
              <a:rPr lang="en-GB" sz="2800" dirty="0"/>
              <a:t>Needs to be a consistent approach throughout organisation </a:t>
            </a:r>
            <a:r>
              <a:rPr lang="en-GB" sz="2800" dirty="0" smtClean="0"/>
              <a:t>including </a:t>
            </a:r>
            <a:r>
              <a:rPr lang="en-GB" sz="2800" dirty="0"/>
              <a:t>weekends</a:t>
            </a:r>
          </a:p>
          <a:p>
            <a:pPr>
              <a:buFont typeface="Arial" pitchFamily="34" charset="0"/>
              <a:buChar char="•"/>
            </a:pPr>
            <a:r>
              <a:rPr lang="en-GB" sz="2800" dirty="0"/>
              <a:t>Use opportunity to flag support services available – if appropriate</a:t>
            </a:r>
          </a:p>
          <a:p>
            <a:pPr>
              <a:buFont typeface="Arial" pitchFamily="34" charset="0"/>
              <a:buChar char="•"/>
            </a:pPr>
            <a:r>
              <a:rPr lang="en-GB" sz="2800" dirty="0"/>
              <a:t>Paperwork review – streamlined and to include flow cart </a:t>
            </a:r>
          </a:p>
          <a:p>
            <a:pPr>
              <a:buFont typeface="Arial" pitchFamily="34" charset="0"/>
              <a:buChar char="•"/>
            </a:pPr>
            <a:r>
              <a:rPr lang="en-GB" sz="2800" dirty="0"/>
              <a:t>Attendance Management Education and Training availability including the use of Learn Pro</a:t>
            </a:r>
          </a:p>
          <a:p>
            <a:endParaRPr lang="en-GB" dirty="0"/>
          </a:p>
        </p:txBody>
      </p:sp>
    </p:spTree>
    <p:extLst>
      <p:ext uri="{BB962C8B-B14F-4D97-AF65-F5344CB8AC3E}">
        <p14:creationId xmlns:p14="http://schemas.microsoft.com/office/powerpoint/2010/main" val="4004047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Support from HR/OH to achieve 4%</a:t>
            </a:r>
          </a:p>
        </p:txBody>
      </p:sp>
      <p:sp>
        <p:nvSpPr>
          <p:cNvPr id="3" name="Content Placeholder 2"/>
          <p:cNvSpPr>
            <a:spLocks noGrp="1"/>
          </p:cNvSpPr>
          <p:nvPr>
            <p:ph idx="1"/>
          </p:nvPr>
        </p:nvSpPr>
        <p:spPr>
          <a:xfrm>
            <a:off x="822960" y="1100628"/>
            <a:ext cx="7520940" cy="5064676"/>
          </a:xfrm>
        </p:spPr>
        <p:txBody>
          <a:bodyPr>
            <a:normAutofit/>
          </a:bodyPr>
          <a:lstStyle/>
          <a:p>
            <a:pPr>
              <a:buFont typeface="Arial" pitchFamily="34" charset="0"/>
              <a:buChar char="•"/>
            </a:pPr>
            <a:r>
              <a:rPr lang="en-GB" sz="2800" dirty="0"/>
              <a:t>Greater involvement in phased returns to work</a:t>
            </a:r>
          </a:p>
          <a:p>
            <a:pPr>
              <a:buFont typeface="Arial" pitchFamily="34" charset="0"/>
              <a:buChar char="•"/>
            </a:pPr>
            <a:r>
              <a:rPr lang="en-GB" sz="2800" dirty="0"/>
              <a:t>Better analysis of return dates in relation to impending reduction in sick pay</a:t>
            </a:r>
          </a:p>
          <a:p>
            <a:pPr>
              <a:buFont typeface="Arial" pitchFamily="34" charset="0"/>
              <a:buChar char="•"/>
            </a:pPr>
            <a:r>
              <a:rPr lang="en-GB" sz="2800" dirty="0"/>
              <a:t>Review short term trigger periods</a:t>
            </a:r>
          </a:p>
          <a:p>
            <a:pPr>
              <a:buFont typeface="Arial" pitchFamily="34" charset="0"/>
              <a:buChar char="•"/>
            </a:pPr>
            <a:r>
              <a:rPr lang="en-GB" sz="2800" dirty="0"/>
              <a:t>Consistency of policy application throughout </a:t>
            </a:r>
            <a:r>
              <a:rPr lang="en-GB" sz="2800" dirty="0" smtClean="0"/>
              <a:t>organisation.</a:t>
            </a:r>
            <a:endParaRPr lang="en-GB" sz="2800" dirty="0"/>
          </a:p>
          <a:p>
            <a:pPr>
              <a:buFont typeface="Arial" pitchFamily="34" charset="0"/>
              <a:buChar char="•"/>
            </a:pPr>
            <a:r>
              <a:rPr lang="en-GB" sz="2800" dirty="0"/>
              <a:t>Acknowledgement and recognition of staff who are attend work </a:t>
            </a:r>
          </a:p>
          <a:p>
            <a:endParaRPr lang="en-GB" dirty="0"/>
          </a:p>
        </p:txBody>
      </p:sp>
    </p:spTree>
    <p:extLst>
      <p:ext uri="{BB962C8B-B14F-4D97-AF65-F5344CB8AC3E}">
        <p14:creationId xmlns:p14="http://schemas.microsoft.com/office/powerpoint/2010/main" val="3213805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Absence Data </a:t>
            </a:r>
          </a:p>
        </p:txBody>
      </p:sp>
      <p:sp>
        <p:nvSpPr>
          <p:cNvPr id="3" name="Content Placeholder 2"/>
          <p:cNvSpPr>
            <a:spLocks noGrp="1"/>
          </p:cNvSpPr>
          <p:nvPr>
            <p:ph idx="1"/>
          </p:nvPr>
        </p:nvSpPr>
        <p:spPr>
          <a:xfrm>
            <a:off x="822960" y="1100628"/>
            <a:ext cx="7520940" cy="5064676"/>
          </a:xfrm>
        </p:spPr>
        <p:txBody>
          <a:bodyPr>
            <a:normAutofit fontScale="92500" lnSpcReduction="10000"/>
          </a:bodyPr>
          <a:lstStyle/>
          <a:p>
            <a:pPr>
              <a:buFont typeface="Arial" pitchFamily="34" charset="0"/>
              <a:buChar char="•"/>
            </a:pPr>
            <a:r>
              <a:rPr lang="en-GB" sz="2800" dirty="0"/>
              <a:t>Current data useful to have </a:t>
            </a:r>
          </a:p>
          <a:p>
            <a:pPr>
              <a:buFont typeface="Arial" pitchFamily="34" charset="0"/>
              <a:buChar char="•"/>
            </a:pPr>
            <a:r>
              <a:rPr lang="en-GB" sz="2800" dirty="0"/>
              <a:t>Dashboard across organisation showing absence and number of monitoring periods</a:t>
            </a:r>
          </a:p>
          <a:p>
            <a:pPr>
              <a:buFont typeface="Arial" pitchFamily="34" charset="0"/>
              <a:buChar char="•"/>
            </a:pPr>
            <a:r>
              <a:rPr lang="en-GB" sz="2800" dirty="0"/>
              <a:t>Inclusion of all reason for absence so areas can monitor/plan impact of all leave on work areas</a:t>
            </a:r>
          </a:p>
          <a:p>
            <a:pPr>
              <a:buFont typeface="Arial" pitchFamily="34" charset="0"/>
              <a:buChar char="•"/>
            </a:pPr>
            <a:r>
              <a:rPr lang="en-GB" sz="2800" dirty="0"/>
              <a:t>System slow and clunky – can SSTS be reviewed?</a:t>
            </a:r>
          </a:p>
          <a:p>
            <a:pPr>
              <a:buFont typeface="Arial" pitchFamily="34" charset="0"/>
              <a:buChar char="•"/>
            </a:pPr>
            <a:r>
              <a:rPr lang="en-GB" sz="2800" dirty="0"/>
              <a:t>Concern from clinical staff of the administrative burden </a:t>
            </a:r>
          </a:p>
          <a:p>
            <a:pPr>
              <a:buFont typeface="Arial" pitchFamily="34" charset="0"/>
              <a:buChar char="•"/>
            </a:pPr>
            <a:r>
              <a:rPr lang="en-GB" sz="2800" dirty="0"/>
              <a:t>More combined local absence meetings with Management, HR and OH</a:t>
            </a:r>
          </a:p>
          <a:p>
            <a:pPr>
              <a:buFont typeface="Arial" pitchFamily="34" charset="0"/>
              <a:buChar char="•"/>
            </a:pPr>
            <a:r>
              <a:rPr lang="en-GB" sz="2800" dirty="0"/>
              <a:t>Support with administration of the absence journey</a:t>
            </a:r>
          </a:p>
          <a:p>
            <a:pPr marL="0" indent="0"/>
            <a:endParaRPr lang="en-GB" sz="2800" dirty="0"/>
          </a:p>
        </p:txBody>
      </p:sp>
    </p:spTree>
    <p:extLst>
      <p:ext uri="{BB962C8B-B14F-4D97-AF65-F5344CB8AC3E}">
        <p14:creationId xmlns:p14="http://schemas.microsoft.com/office/powerpoint/2010/main" val="193194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Return to Work Interview </a:t>
            </a:r>
          </a:p>
        </p:txBody>
      </p:sp>
      <p:sp>
        <p:nvSpPr>
          <p:cNvPr id="3" name="Content Placeholder 2"/>
          <p:cNvSpPr>
            <a:spLocks noGrp="1"/>
          </p:cNvSpPr>
          <p:nvPr>
            <p:ph idx="1"/>
          </p:nvPr>
        </p:nvSpPr>
        <p:spPr>
          <a:xfrm>
            <a:off x="822960" y="1100628"/>
            <a:ext cx="7520940" cy="5208692"/>
          </a:xfrm>
        </p:spPr>
        <p:txBody>
          <a:bodyPr>
            <a:normAutofit/>
          </a:bodyPr>
          <a:lstStyle/>
          <a:p>
            <a:pPr>
              <a:buFont typeface="Arial" pitchFamily="34" charset="0"/>
              <a:buChar char="•"/>
            </a:pPr>
            <a:r>
              <a:rPr lang="en-GB" sz="3200" dirty="0"/>
              <a:t>Good practice to do RTW interview</a:t>
            </a:r>
          </a:p>
          <a:p>
            <a:pPr>
              <a:buFont typeface="Arial" pitchFamily="34" charset="0"/>
              <a:buChar char="•"/>
            </a:pPr>
            <a:r>
              <a:rPr lang="en-GB" sz="3200" dirty="0"/>
              <a:t>Need to raise understanding of the importance of doing so</a:t>
            </a:r>
          </a:p>
          <a:p>
            <a:pPr>
              <a:buFont typeface="Arial" pitchFamily="34" charset="0"/>
              <a:buChar char="•"/>
            </a:pPr>
            <a:r>
              <a:rPr lang="en-GB" sz="3200" dirty="0"/>
              <a:t>Clear and consistence communication crucial </a:t>
            </a:r>
          </a:p>
          <a:p>
            <a:pPr>
              <a:buFont typeface="Arial" pitchFamily="34" charset="0"/>
              <a:buChar char="•"/>
            </a:pPr>
            <a:r>
              <a:rPr lang="en-GB" sz="3200" dirty="0"/>
              <a:t>Visual aids on attendance levels useful</a:t>
            </a:r>
          </a:p>
          <a:p>
            <a:pPr>
              <a:buFont typeface="Arial" pitchFamily="34" charset="0"/>
              <a:buChar char="•"/>
            </a:pPr>
            <a:r>
              <a:rPr lang="en-GB" sz="3200" dirty="0"/>
              <a:t>Good practice to do so after special leave</a:t>
            </a:r>
          </a:p>
          <a:p>
            <a:pPr>
              <a:buFont typeface="Arial" pitchFamily="34" charset="0"/>
              <a:buChar char="•"/>
            </a:pPr>
            <a:r>
              <a:rPr lang="en-GB" sz="3200" dirty="0"/>
              <a:t>Shift work can pose challenges </a:t>
            </a:r>
          </a:p>
          <a:p>
            <a:endParaRPr lang="en-GB" dirty="0"/>
          </a:p>
        </p:txBody>
      </p:sp>
    </p:spTree>
    <p:extLst>
      <p:ext uri="{BB962C8B-B14F-4D97-AF65-F5344CB8AC3E}">
        <p14:creationId xmlns:p14="http://schemas.microsoft.com/office/powerpoint/2010/main" val="34182507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412</TotalTime>
  <Words>2388</Words>
  <Application>Microsoft Office PowerPoint</Application>
  <PresentationFormat>On-screen Show (4:3)</PresentationFormat>
  <Paragraphs>271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Angles</vt:lpstr>
      <vt:lpstr>World café events</vt:lpstr>
      <vt:lpstr>What is a World Café?</vt:lpstr>
      <vt:lpstr>Benefits of a World Cafe</vt:lpstr>
      <vt:lpstr>Topics Covered</vt:lpstr>
      <vt:lpstr>Sticky Wall Thoughts on……..</vt:lpstr>
      <vt:lpstr>Main themes captured on – First Call When Staff Report in Sick</vt:lpstr>
      <vt:lpstr>Support from HR/OH to achieve 4%</vt:lpstr>
      <vt:lpstr>Absence Data </vt:lpstr>
      <vt:lpstr>Return to Work Interview </vt:lpstr>
      <vt:lpstr> Supporting Staff to stay at or return to work </vt:lpstr>
      <vt:lpstr> Sticky Wall output  </vt:lpstr>
      <vt:lpstr>  How can we improve the  delivery of Training?  </vt:lpstr>
      <vt:lpstr> How can we encourage Staff to look after their own health? </vt:lpstr>
      <vt:lpstr>  What is the most challenging area of Attendance Management?   </vt:lpstr>
      <vt:lpstr>WORLD CAFÉ EVENT – THE JOURNEY OF ABSENCE TO ATTENDANCE </vt:lpstr>
      <vt:lpstr>THEME ONE – WHAT WOULD YOU CONSIDER BEST PRACTICE WHEN MAKING INITIAL CONTACT WITH AN ABSENT EMPLOYEE</vt:lpstr>
      <vt:lpstr>PowerPoint Presentation</vt:lpstr>
      <vt:lpstr>WHAT ARE THE POTENTIAL BARRIERS TO THESE CHANGES AND HOW MIGHT WE OVERCOME THESE?</vt:lpstr>
      <vt:lpstr>THEME TWO – HOW CAN HR/OH FURTHER SUPPORT YOU ACHIEVE AND MAINTAIN THE 4% heat standard</vt:lpstr>
      <vt:lpstr>WHAT NEEDS TO BE IMPROVED AND DEVELOPED? </vt:lpstr>
      <vt:lpstr>WHAT ARE THE POTENTIAL BARRIERS TO THESE CHANGES AND HOW MIGHT WE OVERCOME THESE?</vt:lpstr>
      <vt:lpstr>THEME THREE – ABSENCE RATE IS CURRENTLY AVAILABLE FOR YOUR AREA, WHAT DO WE DO WITH THIS INFORMATION AND HOW CAN WE BUILD ON IT? </vt:lpstr>
      <vt:lpstr>WHAT NEEDS TO BE IMPROVED AND DEVELOPED? </vt:lpstr>
      <vt:lpstr>WHAT ARE THE POTENTIAL BARRIERS TO THESE CHANGES AND HOW MIGHT WE OVERCOME THESE?</vt:lpstr>
      <vt:lpstr>THEME FOUR – EVIDENCE BASED RESEARCH SHOWS THE RETURN TO WORK INTERVIEW IS A CRUCIAL ASPECT OF A SUCCESSFUL RETURN TO WORK</vt:lpstr>
      <vt:lpstr>WHAT NEEDS TO BE IMPROVED AND DEVELOPED? </vt:lpstr>
      <vt:lpstr>WHAT ARE THE POTENTIAL BARRIERS TO THESE CHANGES AND HOW MIGHT WE OVERCOME THESE?</vt:lpstr>
      <vt:lpstr>THEME FIVE – SUPPORTING STAFF TO STAY AT/RETURN TO WORK QUICKER THROUGH TEMPORARY REASONABLE ADJUSTMENTS IS A KEY PRINCIPLE OF THE NEW Government Fit Note.</vt:lpstr>
      <vt:lpstr>WHAT NEEDS TO BE IMPROVED AND DEVELOPED? </vt:lpstr>
      <vt:lpstr>WHAT ARE THE POTENTIAL BARRIERS TO THESE CHANGES AND HOW MIGHT WE OVERCOME THESE?</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26</cp:revision>
  <dcterms:created xsi:type="dcterms:W3CDTF">2014-11-04T12:15:11Z</dcterms:created>
  <dcterms:modified xsi:type="dcterms:W3CDTF">2015-01-12T11:07:41Z</dcterms:modified>
</cp:coreProperties>
</file>