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24/11/2014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24/11/2014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24/11/2014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24/11/2014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24/11/2014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ckie.ballantyne@nhs.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E-learning</a:t>
            </a:r>
            <a:endParaRPr lang="en-GB" dirty="0"/>
          </a:p>
        </p:txBody>
      </p:sp>
      <p:sp>
        <p:nvSpPr>
          <p:cNvPr id="3" name="Subtitle 2"/>
          <p:cNvSpPr>
            <a:spLocks noGrp="1"/>
          </p:cNvSpPr>
          <p:nvPr>
            <p:ph type="subTitle" idx="1"/>
          </p:nvPr>
        </p:nvSpPr>
        <p:spPr/>
        <p:txBody>
          <a:bodyPr/>
          <a:lstStyle/>
          <a:p>
            <a:r>
              <a:rPr lang="en-GB" dirty="0" smtClean="0"/>
              <a:t>NHS fife</a:t>
            </a:r>
            <a:endParaRPr lang="en-GB" dirty="0"/>
          </a:p>
        </p:txBody>
      </p:sp>
      <p:sp>
        <p:nvSpPr>
          <p:cNvPr id="4" name="Rectangle 3"/>
          <p:cNvSpPr/>
          <p:nvPr/>
        </p:nvSpPr>
        <p:spPr>
          <a:xfrm>
            <a:off x="323528" y="188640"/>
            <a:ext cx="5398722"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Appropriately Trained &amp; Developed</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4026698" y="5085184"/>
            <a:ext cx="4572000" cy="1384995"/>
          </a:xfrm>
          <a:prstGeom prst="rect">
            <a:avLst/>
          </a:prstGeom>
        </p:spPr>
        <p:txBody>
          <a:bodyPr>
            <a:spAutoFit/>
          </a:bodyPr>
          <a:lstStyle/>
          <a:p>
            <a:pPr algn="just"/>
            <a:r>
              <a:rPr lang="en-GB" sz="1400" dirty="0"/>
              <a:t>Enhanced e-learning uptake with over 20% increase in e-learning on 2013 and over 17,000 hours of e-learning and 14,720 courses successfully completed. In the last year NHS Fife has created 12 new e-learning modules, with 10 further to follow as part of the development of your e-learning resources. </a:t>
            </a:r>
          </a:p>
        </p:txBody>
      </p:sp>
      <p:sp>
        <p:nvSpPr>
          <p:cNvPr id="6" name="Rectangle 5"/>
          <p:cNvSpPr/>
          <p:nvPr/>
        </p:nvSpPr>
        <p:spPr>
          <a:xfrm>
            <a:off x="4029751" y="2852936"/>
            <a:ext cx="4572000" cy="1169551"/>
          </a:xfrm>
          <a:prstGeom prst="rect">
            <a:avLst/>
          </a:prstGeom>
        </p:spPr>
        <p:txBody>
          <a:bodyPr>
            <a:spAutoFit/>
          </a:bodyPr>
          <a:lstStyle/>
          <a:p>
            <a:pPr algn="ctr"/>
            <a:r>
              <a:rPr lang="en-GB" sz="1400" b="1" dirty="0"/>
              <a:t>For further information please contact </a:t>
            </a:r>
            <a:endParaRPr lang="en-GB" sz="1400" b="1" dirty="0" smtClean="0"/>
          </a:p>
          <a:p>
            <a:pPr algn="ctr"/>
            <a:r>
              <a:rPr lang="en-GB" sz="1400" b="1" dirty="0" smtClean="0"/>
              <a:t>Jackie </a:t>
            </a:r>
            <a:r>
              <a:rPr lang="en-GB" sz="1400" b="1" dirty="0" err="1"/>
              <a:t>Ballantyne</a:t>
            </a:r>
            <a:r>
              <a:rPr lang="en-GB" sz="1400" b="1" dirty="0"/>
              <a:t>, </a:t>
            </a:r>
            <a:endParaRPr lang="en-GB" sz="1400" b="1" dirty="0" smtClean="0"/>
          </a:p>
          <a:p>
            <a:pPr algn="ctr"/>
            <a:r>
              <a:rPr lang="en-GB" sz="1400" b="1" dirty="0" smtClean="0"/>
              <a:t>Learning </a:t>
            </a:r>
            <a:r>
              <a:rPr lang="en-GB" sz="1400" b="1" dirty="0"/>
              <a:t>and </a:t>
            </a:r>
            <a:r>
              <a:rPr lang="en-GB" sz="1400" b="1" dirty="0" smtClean="0"/>
              <a:t>Development </a:t>
            </a:r>
            <a:r>
              <a:rPr lang="en-GB" sz="1400" b="1" dirty="0"/>
              <a:t>Officer (e-learning)  </a:t>
            </a:r>
            <a:endParaRPr lang="en-GB" sz="1400" b="1" dirty="0" smtClean="0"/>
          </a:p>
          <a:p>
            <a:pPr algn="ctr"/>
            <a:r>
              <a:rPr lang="en-GB" sz="1400" dirty="0" smtClean="0"/>
              <a:t>01592 </a:t>
            </a:r>
            <a:r>
              <a:rPr lang="en-GB" sz="1400" dirty="0"/>
              <a:t>643355 </a:t>
            </a:r>
            <a:r>
              <a:rPr lang="en-GB" sz="1400" dirty="0" err="1"/>
              <a:t>ext</a:t>
            </a:r>
            <a:r>
              <a:rPr lang="en-GB" sz="1400" dirty="0"/>
              <a:t> 28795</a:t>
            </a:r>
            <a:r>
              <a:rPr lang="en-GB" sz="1400" dirty="0" smtClean="0"/>
              <a:t>,</a:t>
            </a:r>
          </a:p>
          <a:p>
            <a:pPr algn="ctr"/>
            <a:r>
              <a:rPr lang="en-GB" sz="1400" dirty="0" smtClean="0"/>
              <a:t> </a:t>
            </a:r>
            <a:r>
              <a:rPr lang="en-GB" sz="1400" u="sng" dirty="0">
                <a:hlinkClick r:id="rId2"/>
              </a:rPr>
              <a:t>jackie.ballantyne@nhs.net</a:t>
            </a:r>
            <a:endParaRPr lang="en-GB" sz="1400" dirty="0"/>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E-Learning Provision</a:t>
            </a:r>
            <a:endParaRPr lang="en-GB" dirty="0"/>
          </a:p>
        </p:txBody>
      </p:sp>
      <p:sp>
        <p:nvSpPr>
          <p:cNvPr id="3" name="Content Placeholder 2"/>
          <p:cNvSpPr>
            <a:spLocks noGrp="1"/>
          </p:cNvSpPr>
          <p:nvPr>
            <p:ph idx="1"/>
          </p:nvPr>
        </p:nvSpPr>
        <p:spPr>
          <a:xfrm>
            <a:off x="822960" y="1100628"/>
            <a:ext cx="7520940" cy="5064676"/>
          </a:xfrm>
        </p:spPr>
        <p:txBody>
          <a:bodyPr>
            <a:normAutofit/>
          </a:bodyPr>
          <a:lstStyle/>
          <a:p>
            <a:r>
              <a:rPr lang="en-GB" dirty="0"/>
              <a:t>In a climate of constrained resources and service pressures it was considered essential that learning and development provision was delivered efficiently and effectively to meet identified needs for both compliance training and continuing personal and professional development.</a:t>
            </a:r>
          </a:p>
          <a:p>
            <a:r>
              <a:rPr lang="en-GB" dirty="0"/>
              <a:t> </a:t>
            </a:r>
          </a:p>
          <a:p>
            <a:r>
              <a:rPr lang="en-GB" dirty="0"/>
              <a:t>The expansion of e-learning provision (over 80 programmes) has been positively received by staff who welcomed the increased access to learning opportunities and by NHS Fife which benefited from cost savings of £60,000 of non cash releasing efficiency savings.</a:t>
            </a:r>
          </a:p>
          <a:p>
            <a:r>
              <a:rPr lang="en-GB" dirty="0"/>
              <a:t> </a:t>
            </a:r>
          </a:p>
          <a:p>
            <a:r>
              <a:rPr lang="en-GB" dirty="0"/>
              <a:t>The development of a blended learning approach across a range of subject areas has been a central focus of our approach and has been welcomed by subject matter experts and staff alike. </a:t>
            </a:r>
          </a:p>
          <a:p>
            <a:endParaRPr lang="en-GB" dirty="0"/>
          </a:p>
        </p:txBody>
      </p:sp>
    </p:spTree>
    <p:extLst>
      <p:ext uri="{BB962C8B-B14F-4D97-AF65-F5344CB8AC3E}">
        <p14:creationId xmlns:p14="http://schemas.microsoft.com/office/powerpoint/2010/main" val="3954120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Local development</a:t>
            </a:r>
            <a:endParaRPr lang="en-GB" dirty="0"/>
          </a:p>
        </p:txBody>
      </p:sp>
      <p:sp>
        <p:nvSpPr>
          <p:cNvPr id="3" name="Content Placeholder 2"/>
          <p:cNvSpPr>
            <a:spLocks noGrp="1"/>
          </p:cNvSpPr>
          <p:nvPr>
            <p:ph idx="1"/>
          </p:nvPr>
        </p:nvSpPr>
        <p:spPr>
          <a:xfrm>
            <a:off x="822960" y="1100628"/>
            <a:ext cx="7520940" cy="4920660"/>
          </a:xfrm>
        </p:spPr>
        <p:txBody>
          <a:bodyPr/>
          <a:lstStyle/>
          <a:p>
            <a:r>
              <a:rPr lang="en-GB" dirty="0" smtClean="0"/>
              <a:t>	</a:t>
            </a:r>
          </a:p>
          <a:p>
            <a:r>
              <a:rPr lang="en-GB" dirty="0"/>
              <a:t>	</a:t>
            </a:r>
            <a:r>
              <a:rPr lang="en-GB" dirty="0" smtClean="0"/>
              <a:t>Local </a:t>
            </a:r>
            <a:r>
              <a:rPr lang="en-GB" dirty="0"/>
              <a:t>development of e-learning materials is prioritised to ensure alignment to organisational priorities / high impact areas. A structured quality assurance process has been developed to ensure consistency of design and build, content accuracy, and relevance to NHS Fife staff. End user feedback is regularly collected and has been extremely positive about accessibility, user friendliness and the overall learning experience.   </a:t>
            </a:r>
          </a:p>
          <a:p>
            <a:r>
              <a:rPr lang="en-GB" dirty="0"/>
              <a:t> </a:t>
            </a:r>
          </a:p>
          <a:p>
            <a:r>
              <a:rPr lang="en-GB" dirty="0" smtClean="0"/>
              <a:t>	We </a:t>
            </a:r>
            <a:r>
              <a:rPr lang="en-GB" dirty="0"/>
              <a:t>continue to further develop the range of e-learning material available to NHS Fife staff, the adoption of blended learning approaches and enabling a range of our care partners (</a:t>
            </a:r>
            <a:r>
              <a:rPr lang="en-GB" dirty="0" err="1"/>
              <a:t>eg</a:t>
            </a:r>
            <a:r>
              <a:rPr lang="en-GB" dirty="0"/>
              <a:t>: primary care , staff in partner agencies, voluntary groups and carers) access to NHS Fife e-learning provision.</a:t>
            </a:r>
          </a:p>
          <a:p>
            <a:endParaRPr lang="en-GB" dirty="0"/>
          </a:p>
        </p:txBody>
      </p:sp>
    </p:spTree>
    <p:extLst>
      <p:ext uri="{BB962C8B-B14F-4D97-AF65-F5344CB8AC3E}">
        <p14:creationId xmlns:p14="http://schemas.microsoft.com/office/powerpoint/2010/main" val="299199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Sample Module – coronary artery disease</a:t>
            </a:r>
            <a:endParaRPr lang="en-GB" sz="2400" dirty="0"/>
          </a:p>
        </p:txBody>
      </p:sp>
      <p:pic>
        <p:nvPicPr>
          <p:cNvPr id="4" name="Content Placeholder 3"/>
          <p:cNvPicPr>
            <a:picLocks noGrp="1"/>
          </p:cNvPicPr>
          <p:nvPr>
            <p:ph idx="1"/>
          </p:nvPr>
        </p:nvPicPr>
        <p:blipFill>
          <a:blip r:embed="rId2" cstate="print"/>
          <a:srcRect/>
          <a:stretch>
            <a:fillRect/>
          </a:stretch>
        </p:blipFill>
        <p:spPr bwMode="auto">
          <a:xfrm>
            <a:off x="1187624" y="1100138"/>
            <a:ext cx="7056783" cy="5425206"/>
          </a:xfrm>
          <a:prstGeom prst="rect">
            <a:avLst/>
          </a:prstGeom>
          <a:noFill/>
          <a:ln w="9525">
            <a:noFill/>
            <a:miter lim="800000"/>
            <a:headEnd/>
            <a:tailEnd/>
          </a:ln>
        </p:spPr>
      </p:pic>
    </p:spTree>
    <p:extLst>
      <p:ext uri="{BB962C8B-B14F-4D97-AF65-F5344CB8AC3E}">
        <p14:creationId xmlns:p14="http://schemas.microsoft.com/office/powerpoint/2010/main" val="22093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683568" y="548680"/>
            <a:ext cx="7848872" cy="5976664"/>
          </a:xfrm>
          <a:prstGeom prst="rect">
            <a:avLst/>
          </a:prstGeom>
          <a:noFill/>
          <a:ln w="9525">
            <a:noFill/>
            <a:miter lim="800000"/>
            <a:headEnd/>
            <a:tailEnd/>
          </a:ln>
        </p:spPr>
      </p:pic>
    </p:spTree>
    <p:extLst>
      <p:ext uri="{BB962C8B-B14F-4D97-AF65-F5344CB8AC3E}">
        <p14:creationId xmlns:p14="http://schemas.microsoft.com/office/powerpoint/2010/main" val="1230867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Fire module</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827584" y="1100138"/>
            <a:ext cx="7560839" cy="5353198"/>
          </a:xfrm>
          <a:prstGeom prst="rect">
            <a:avLst/>
          </a:prstGeom>
          <a:noFill/>
          <a:ln w="9525">
            <a:noFill/>
            <a:miter lim="800000"/>
            <a:headEnd/>
            <a:tailEnd/>
          </a:ln>
        </p:spPr>
      </p:pic>
    </p:spTree>
    <p:extLst>
      <p:ext uri="{BB962C8B-B14F-4D97-AF65-F5344CB8AC3E}">
        <p14:creationId xmlns:p14="http://schemas.microsoft.com/office/powerpoint/2010/main" val="964774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Ahp</a:t>
            </a:r>
            <a:r>
              <a:rPr lang="en-GB" dirty="0" smtClean="0"/>
              <a:t> advisory fitness for work report</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683568" y="1100138"/>
            <a:ext cx="7848872" cy="5641230"/>
          </a:xfrm>
          <a:prstGeom prst="rect">
            <a:avLst/>
          </a:prstGeom>
          <a:noFill/>
          <a:ln w="9525">
            <a:noFill/>
            <a:miter lim="800000"/>
            <a:headEnd/>
            <a:tailEnd/>
          </a:ln>
        </p:spPr>
      </p:pic>
    </p:spTree>
    <p:extLst>
      <p:ext uri="{BB962C8B-B14F-4D97-AF65-F5344CB8AC3E}">
        <p14:creationId xmlns:p14="http://schemas.microsoft.com/office/powerpoint/2010/main" val="4109144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Anaphylaxis module</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827584" y="1100138"/>
            <a:ext cx="7488832" cy="5497214"/>
          </a:xfrm>
          <a:prstGeom prst="rect">
            <a:avLst/>
          </a:prstGeom>
          <a:noFill/>
          <a:ln w="9525">
            <a:noFill/>
            <a:miter lim="800000"/>
            <a:headEnd/>
            <a:tailEnd/>
          </a:ln>
        </p:spPr>
      </p:pic>
    </p:spTree>
    <p:extLst>
      <p:ext uri="{BB962C8B-B14F-4D97-AF65-F5344CB8AC3E}">
        <p14:creationId xmlns:p14="http://schemas.microsoft.com/office/powerpoint/2010/main" val="360555464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40</TotalTime>
  <Words>139</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E-learning</vt:lpstr>
      <vt:lpstr>E-Learning Provision</vt:lpstr>
      <vt:lpstr>Local development</vt:lpstr>
      <vt:lpstr>Sample Module – coronary artery disease</vt:lpstr>
      <vt:lpstr>PowerPoint Presentation</vt:lpstr>
      <vt:lpstr>Fire module</vt:lpstr>
      <vt:lpstr>Ahp advisory fitness for work report</vt:lpstr>
      <vt:lpstr>Anaphylaxis module</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7</cp:revision>
  <dcterms:created xsi:type="dcterms:W3CDTF">2014-11-04T12:15:11Z</dcterms:created>
  <dcterms:modified xsi:type="dcterms:W3CDTF">2014-11-24T13:13:17Z</dcterms:modified>
</cp:coreProperties>
</file>