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7" d="100"/>
          <a:sy n="107" d="100"/>
        </p:scale>
        <p:origin x="-84"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8F28A6D-5682-4CE8-8E83-425C519B51E5}" type="datetimeFigureOut">
              <a:rPr lang="en-GB" smtClean="0"/>
              <a:t>20/01/2015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D393DCC-F7D9-45DC-A4C4-D3893E095531}"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8F28A6D-5682-4CE8-8E83-425C519B51E5}" type="datetimeFigureOut">
              <a:rPr lang="en-GB" smtClean="0"/>
              <a:t>20/01/2015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D393DCC-F7D9-45DC-A4C4-D3893E095531}"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8F28A6D-5682-4CE8-8E83-425C519B51E5}" type="datetimeFigureOut">
              <a:rPr lang="en-GB" smtClean="0"/>
              <a:t>20/01/2015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D393DCC-F7D9-45DC-A4C4-D3893E095531}"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8F28A6D-5682-4CE8-8E83-425C519B51E5}" type="datetimeFigureOut">
              <a:rPr lang="en-GB" smtClean="0"/>
              <a:t>20/01/2015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D393DCC-F7D9-45DC-A4C4-D3893E095531}"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fld id="{88F28A6D-5682-4CE8-8E83-425C519B51E5}" type="datetimeFigureOut">
              <a:rPr lang="en-GB" smtClean="0"/>
              <a:t>20/01/2015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D393DCC-F7D9-45DC-A4C4-D3893E095531}" type="slidenum">
              <a:rPr lang="en-GB" smtClean="0"/>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8F28A6D-5682-4CE8-8E83-425C519B51E5}" type="datetimeFigureOut">
              <a:rPr lang="en-GB" smtClean="0"/>
              <a:t>20/01/2015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D393DCC-F7D9-45DC-A4C4-D3893E095531}" type="slidenum">
              <a:rPr lang="en-GB" smtClean="0"/>
              <a:t>‹#›</a:t>
            </a:fld>
            <a:endParaRPr lang="en-GB"/>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8F28A6D-5682-4CE8-8E83-425C519B51E5}" type="datetimeFigureOut">
              <a:rPr lang="en-GB" smtClean="0"/>
              <a:t>20/01/2015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D393DCC-F7D9-45DC-A4C4-D3893E095531}"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8F28A6D-5682-4CE8-8E83-425C519B51E5}" type="datetimeFigureOut">
              <a:rPr lang="en-GB" smtClean="0"/>
              <a:t>20/01/2015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D393DCC-F7D9-45DC-A4C4-D3893E095531}"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F28A6D-5682-4CE8-8E83-425C519B51E5}" type="datetimeFigureOut">
              <a:rPr lang="en-GB" smtClean="0"/>
              <a:t>20/01/2015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D393DCC-F7D9-45DC-A4C4-D3893E095531}"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fld id="{88F28A6D-5682-4CE8-8E83-425C519B51E5}" type="datetimeFigureOut">
              <a:rPr lang="en-GB" smtClean="0"/>
              <a:t>20/01/2015</a:t>
            </a:fld>
            <a:endParaRPr lang="en-GB"/>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GB"/>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0D393DCC-F7D9-45DC-A4C4-D3893E095531}"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smtClean="0"/>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8F28A6D-5682-4CE8-8E83-425C519B51E5}" type="datetimeFigureOut">
              <a:rPr lang="en-GB" smtClean="0"/>
              <a:t>20/01/2015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D393DCC-F7D9-45DC-A4C4-D3893E095531}" type="slidenum">
              <a:rPr lang="en-GB" smtClean="0"/>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88F28A6D-5682-4CE8-8E83-425C519B51E5}" type="datetimeFigureOut">
              <a:rPr lang="en-GB" smtClean="0"/>
              <a:t>20/01/2015</a:t>
            </a:fld>
            <a:endParaRPr lang="en-GB"/>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GB"/>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0D393DCC-F7D9-45DC-A4C4-D3893E095531}"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sz="2800" dirty="0" smtClean="0"/>
              <a:t>Facilities directorate senior management restructure</a:t>
            </a:r>
            <a:endParaRPr lang="en-GB" sz="2800" dirty="0"/>
          </a:p>
        </p:txBody>
      </p:sp>
      <p:sp>
        <p:nvSpPr>
          <p:cNvPr id="3" name="Subtitle 2"/>
          <p:cNvSpPr>
            <a:spLocks noGrp="1"/>
          </p:cNvSpPr>
          <p:nvPr>
            <p:ph type="subTitle" idx="1"/>
          </p:nvPr>
        </p:nvSpPr>
        <p:spPr/>
        <p:txBody>
          <a:bodyPr/>
          <a:lstStyle/>
          <a:p>
            <a:r>
              <a:rPr lang="en-GB" dirty="0" smtClean="0"/>
              <a:t>NHS GRAMPIAN</a:t>
            </a:r>
            <a:endParaRPr lang="en-GB" dirty="0"/>
          </a:p>
        </p:txBody>
      </p:sp>
      <p:sp>
        <p:nvSpPr>
          <p:cNvPr id="4" name="Rectangle 3"/>
          <p:cNvSpPr/>
          <p:nvPr/>
        </p:nvSpPr>
        <p:spPr>
          <a:xfrm>
            <a:off x="323528" y="188640"/>
            <a:ext cx="3890040" cy="52322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28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INVOLVED IN DECISIONS</a:t>
            </a:r>
            <a:endParaRPr lang="en-US" sz="28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5" name="Rectangle 4"/>
          <p:cNvSpPr/>
          <p:nvPr/>
        </p:nvSpPr>
        <p:spPr>
          <a:xfrm>
            <a:off x="2339752" y="5394643"/>
            <a:ext cx="6261007" cy="1169551"/>
          </a:xfrm>
          <a:prstGeom prst="rect">
            <a:avLst/>
          </a:prstGeom>
        </p:spPr>
        <p:txBody>
          <a:bodyPr wrap="square">
            <a:spAutoFit/>
          </a:bodyPr>
          <a:lstStyle/>
          <a:p>
            <a:pPr algn="just"/>
            <a:r>
              <a:rPr lang="en-GB" sz="1400" dirty="0"/>
              <a:t>NHS Grampian - staff heavily involved in the Facilities Directorate Senior Management Restructure, looking at various structures and deciding which one would work best including finding alternative structures.  One of the changes has been the formulation of a Partnership Forum for areas in Soft Facilities.  Looking to introduce Partnership Forums into every service area.</a:t>
            </a:r>
          </a:p>
        </p:txBody>
      </p:sp>
    </p:spTree>
    <p:extLst>
      <p:ext uri="{BB962C8B-B14F-4D97-AF65-F5344CB8AC3E}">
        <p14:creationId xmlns:p14="http://schemas.microsoft.com/office/powerpoint/2010/main" val="31195011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Facilities Directorate Senior Management Restructure</a:t>
            </a:r>
          </a:p>
        </p:txBody>
      </p:sp>
      <p:sp>
        <p:nvSpPr>
          <p:cNvPr id="3" name="Content Placeholder 2"/>
          <p:cNvSpPr>
            <a:spLocks noGrp="1"/>
          </p:cNvSpPr>
          <p:nvPr>
            <p:ph idx="1"/>
          </p:nvPr>
        </p:nvSpPr>
        <p:spPr>
          <a:xfrm>
            <a:off x="822960" y="1100628"/>
            <a:ext cx="7520940" cy="5424716"/>
          </a:xfrm>
        </p:spPr>
        <p:txBody>
          <a:bodyPr>
            <a:normAutofit/>
          </a:bodyPr>
          <a:lstStyle/>
          <a:p>
            <a:r>
              <a:rPr lang="en-GB" dirty="0"/>
              <a:t>1.	Involved in discussions – NHS Grampian – staff heavily involved in the Facilities Directorate Senior Management Restructure, looking at various structures and deciding which one would work best including finding alternative structures.</a:t>
            </a:r>
          </a:p>
          <a:p>
            <a:endParaRPr lang="en-GB" dirty="0"/>
          </a:p>
          <a:p>
            <a:r>
              <a:rPr lang="en-GB" dirty="0" smtClean="0"/>
              <a:t>	Either </a:t>
            </a:r>
            <a:r>
              <a:rPr lang="en-GB" dirty="0"/>
              <a:t>through arranged meetings or email correspondence and updates, there was an open consultation on shaping the future senior management structure.  Various options were discussed with the group until such times as a structure that was safe, effective and person centred was put forward for agreement, but importantly affordable and sustainable.  We are also currently undertaking a service design which is formally being reviewed via a group involving staff/manager reps from each of the areas affected, but also staff side rep, unions reps and HR.  These meetings are held fortnightly, with a formal briefing at the first meeting, followed by a proposed structure for consultation. We are now in the position of having a final agreed structure with next steps to write job descriptions for changed posts for review/grading, then apply the Organisational Change Policy to ensure there is a fair, transparent and equitable process to fully implement the change.  As part of continuous service improvement lifecycle, we have agreed to have a review 6 months after new structure is in place.</a:t>
            </a:r>
          </a:p>
          <a:p>
            <a:endParaRPr lang="en-GB" dirty="0"/>
          </a:p>
        </p:txBody>
      </p:sp>
    </p:spTree>
    <p:extLst>
      <p:ext uri="{BB962C8B-B14F-4D97-AF65-F5344CB8AC3E}">
        <p14:creationId xmlns:p14="http://schemas.microsoft.com/office/powerpoint/2010/main" val="27586157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2960" y="548680"/>
            <a:ext cx="7520940" cy="5832648"/>
          </a:xfrm>
        </p:spPr>
        <p:txBody>
          <a:bodyPr>
            <a:normAutofit/>
          </a:bodyPr>
          <a:lstStyle/>
          <a:p>
            <a:r>
              <a:rPr lang="en-GB" dirty="0"/>
              <a:t>2.	One of the changes has been the formulation of a Partnership Forum for areas in Soft Facilities.</a:t>
            </a:r>
          </a:p>
          <a:p>
            <a:endParaRPr lang="en-GB" dirty="0"/>
          </a:p>
          <a:p>
            <a:r>
              <a:rPr lang="en-GB" dirty="0"/>
              <a:t>Across Facilities, we have a number of forums for partnership working.  There is an overall Facilities Partnership Group, with Hard and Soft Facilities Management groups for each of the specialist areas.  Some of the groups are well established and working well, whilst others are in their infancy, but will improve in time to build the trust and cooperation of open partnership working. </a:t>
            </a:r>
          </a:p>
          <a:p>
            <a:endParaRPr lang="en-GB" dirty="0"/>
          </a:p>
          <a:p>
            <a:r>
              <a:rPr lang="en-GB" dirty="0"/>
              <a:t>3.	Looking to introduce Partnership Forums into every service area.  Please provide any relevant information including a key contact.</a:t>
            </a:r>
          </a:p>
          <a:p>
            <a:endParaRPr lang="en-GB" dirty="0"/>
          </a:p>
          <a:p>
            <a:r>
              <a:rPr lang="en-GB" dirty="0"/>
              <a:t>The Deputy General Manager and Facilities Staff Side Partnership Rep in 2014 have jointly attended most of the partnership groups and remaining planned over the next few months to promote the importance of the Staff Governance Standard.  There are a number of areas of good practice with groups that meet regularly, are well attended by staff, trade unions and management, covering Maintenance and Technical Services, Porters, Linen and Laundry, Decontamination, Transport, Domestics and Catering.</a:t>
            </a:r>
          </a:p>
          <a:p>
            <a:endParaRPr lang="en-GB" dirty="0"/>
          </a:p>
        </p:txBody>
      </p:sp>
    </p:spTree>
    <p:extLst>
      <p:ext uri="{BB962C8B-B14F-4D97-AF65-F5344CB8AC3E}">
        <p14:creationId xmlns:p14="http://schemas.microsoft.com/office/powerpoint/2010/main" val="523561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692696"/>
            <a:ext cx="7520940" cy="548640"/>
          </a:xfrm>
        </p:spPr>
        <p:txBody>
          <a:bodyPr/>
          <a:lstStyle/>
          <a:p>
            <a:r>
              <a:rPr lang="en-GB" dirty="0" smtClean="0"/>
              <a:t>Key contacts</a:t>
            </a:r>
            <a:endParaRPr lang="en-GB" dirty="0"/>
          </a:p>
        </p:txBody>
      </p:sp>
      <p:sp>
        <p:nvSpPr>
          <p:cNvPr id="4" name="Content Placeholder 3"/>
          <p:cNvSpPr>
            <a:spLocks noGrp="1"/>
          </p:cNvSpPr>
          <p:nvPr>
            <p:ph idx="1"/>
          </p:nvPr>
        </p:nvSpPr>
        <p:spPr>
          <a:xfrm>
            <a:off x="827584" y="1628800"/>
            <a:ext cx="7520940" cy="2780248"/>
          </a:xfrm>
          <a:prstGeom prst="rect">
            <a:avLst/>
          </a:prstGeom>
        </p:spPr>
        <p:txBody>
          <a:bodyPr wrap="square">
            <a:spAutoFit/>
          </a:bodyPr>
          <a:lstStyle/>
          <a:p>
            <a:pPr algn="ctr"/>
            <a:r>
              <a:rPr lang="en-GB" dirty="0"/>
              <a:t>Maintenance and Technical Services – Graham </a:t>
            </a:r>
            <a:r>
              <a:rPr lang="en-GB" dirty="0" err="1"/>
              <a:t>Mutch</a:t>
            </a:r>
            <a:r>
              <a:rPr lang="en-GB" dirty="0"/>
              <a:t> graham.mutch@nhs.net</a:t>
            </a:r>
          </a:p>
          <a:p>
            <a:pPr algn="ctr"/>
            <a:r>
              <a:rPr lang="en-GB" dirty="0"/>
              <a:t>Porters – Ted Reid ted.reid@nhs.net </a:t>
            </a:r>
          </a:p>
          <a:p>
            <a:pPr algn="ctr"/>
            <a:r>
              <a:rPr lang="en-GB" dirty="0"/>
              <a:t>Linen and Laundry – Linda Paterson linda.patterson2@nhs.net </a:t>
            </a:r>
          </a:p>
          <a:p>
            <a:pPr algn="ctr"/>
            <a:r>
              <a:rPr lang="en-GB" dirty="0"/>
              <a:t>Decontamination – Jackie </a:t>
            </a:r>
            <a:r>
              <a:rPr lang="en-GB" dirty="0" err="1"/>
              <a:t>Mcconnachie</a:t>
            </a:r>
            <a:r>
              <a:rPr lang="en-GB" dirty="0"/>
              <a:t> </a:t>
            </a:r>
            <a:endParaRPr lang="en-GB" dirty="0" smtClean="0"/>
          </a:p>
          <a:p>
            <a:pPr algn="ctr"/>
            <a:r>
              <a:rPr lang="en-GB" dirty="0" smtClean="0"/>
              <a:t>j.mcconnachie@nhs.net </a:t>
            </a:r>
            <a:r>
              <a:rPr lang="en-GB" dirty="0"/>
              <a:t>and Jamie McAllister (jamie.mcallister@nhs.net </a:t>
            </a:r>
          </a:p>
          <a:p>
            <a:pPr algn="ctr"/>
            <a:r>
              <a:rPr lang="en-GB" dirty="0"/>
              <a:t>Transport – Karen Campbell-Grey Karen karen.campbell-grey@nhs.net </a:t>
            </a:r>
          </a:p>
          <a:p>
            <a:pPr algn="ctr"/>
            <a:r>
              <a:rPr lang="en-GB" dirty="0"/>
              <a:t>Domestics – Andrea Taylor ataylor18@nhs.net </a:t>
            </a:r>
          </a:p>
          <a:p>
            <a:pPr algn="ctr"/>
            <a:r>
              <a:rPr lang="en-GB" dirty="0"/>
              <a:t>Catering – </a:t>
            </a:r>
            <a:r>
              <a:rPr lang="en-GB" dirty="0" err="1"/>
              <a:t>Elinor</a:t>
            </a:r>
            <a:r>
              <a:rPr lang="en-GB" dirty="0"/>
              <a:t> McCann elinor.mccann@nhs.net </a:t>
            </a:r>
          </a:p>
        </p:txBody>
      </p:sp>
    </p:spTree>
    <p:extLst>
      <p:ext uri="{BB962C8B-B14F-4D97-AF65-F5344CB8AC3E}">
        <p14:creationId xmlns:p14="http://schemas.microsoft.com/office/powerpoint/2010/main" val="1929932373"/>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15</TotalTime>
  <Words>125</Words>
  <Application>Microsoft Office PowerPoint</Application>
  <PresentationFormat>On-screen Show (4:3)</PresentationFormat>
  <Paragraphs>24</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Angles</vt:lpstr>
      <vt:lpstr>Facilities directorate senior management restructure</vt:lpstr>
      <vt:lpstr>Facilities Directorate Senior Management Restructure</vt:lpstr>
      <vt:lpstr>PowerPoint Presentation</vt:lpstr>
      <vt:lpstr>Key contacts</vt:lpstr>
    </vt:vector>
  </TitlesOfParts>
  <Company>Scottish Government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z608458</dc:creator>
  <cp:lastModifiedBy>u418827</cp:lastModifiedBy>
  <cp:revision>3</cp:revision>
  <dcterms:created xsi:type="dcterms:W3CDTF">2014-11-04T12:15:11Z</dcterms:created>
  <dcterms:modified xsi:type="dcterms:W3CDTF">2015-01-20T12:20:45Z</dcterms:modified>
</cp:coreProperties>
</file>