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57" r:id="rId7"/>
    <p:sldId id="258" r:id="rId8"/>
    <p:sldId id="259"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8F28A6D-5682-4CE8-8E83-425C519B51E5}" type="datetimeFigureOut">
              <a:rPr lang="en-GB" smtClean="0"/>
              <a:t>14/01/2015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F28A6D-5682-4CE8-8E83-425C519B51E5}" type="datetimeFigureOut">
              <a:rPr lang="en-GB" smtClean="0"/>
              <a:t>14/01/2015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28A6D-5682-4CE8-8E83-425C519B51E5}" type="datetimeFigureOut">
              <a:rPr lang="en-GB" smtClean="0"/>
              <a:t>14/01/2015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F28A6D-5682-4CE8-8E83-425C519B51E5}" type="datetimeFigureOut">
              <a:rPr lang="en-GB" smtClean="0"/>
              <a:t>14/01/2015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28A6D-5682-4CE8-8E83-425C519B51E5}" type="datetimeFigureOut">
              <a:rPr lang="en-GB" smtClean="0"/>
              <a:t>14/01/2015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14/01/2015</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393DCC-F7D9-45DC-A4C4-D3893E0955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14/01/2015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F28A6D-5682-4CE8-8E83-425C519B51E5}" type="datetimeFigureOut">
              <a:rPr lang="en-GB" smtClean="0"/>
              <a:t>14/01/2015</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393DCC-F7D9-45DC-A4C4-D3893E0955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REDEPLOYMENT – STAFF SIDE INVOLVEMENT</a:t>
            </a:r>
            <a:endParaRPr lang="en-GB" dirty="0"/>
          </a:p>
        </p:txBody>
      </p:sp>
      <p:sp>
        <p:nvSpPr>
          <p:cNvPr id="3" name="Subtitle 2"/>
          <p:cNvSpPr>
            <a:spLocks noGrp="1"/>
          </p:cNvSpPr>
          <p:nvPr>
            <p:ph type="subTitle" idx="1"/>
          </p:nvPr>
        </p:nvSpPr>
        <p:spPr/>
        <p:txBody>
          <a:bodyPr/>
          <a:lstStyle/>
          <a:p>
            <a:r>
              <a:rPr lang="en-GB" dirty="0" smtClean="0"/>
              <a:t>NHS LANARKSHIRE</a:t>
            </a:r>
            <a:endParaRPr lang="en-GB" dirty="0"/>
          </a:p>
        </p:txBody>
      </p:sp>
      <p:sp>
        <p:nvSpPr>
          <p:cNvPr id="4" name="Rectangle 3"/>
          <p:cNvSpPr/>
          <p:nvPr/>
        </p:nvSpPr>
        <p:spPr>
          <a:xfrm>
            <a:off x="323528" y="201789"/>
            <a:ext cx="3353034"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Involved in Decisions</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4139952" y="5589240"/>
            <a:ext cx="4572000" cy="738664"/>
          </a:xfrm>
          <a:prstGeom prst="rect">
            <a:avLst/>
          </a:prstGeom>
        </p:spPr>
        <p:txBody>
          <a:bodyPr>
            <a:spAutoFit/>
          </a:bodyPr>
          <a:lstStyle/>
          <a:p>
            <a:pPr algn="just"/>
            <a:r>
              <a:rPr lang="en-GB" sz="1400" dirty="0"/>
              <a:t>Developed a redeployment policy which includes a Redeployment Panel consisting of Managers, Staff Side and HR.</a:t>
            </a:r>
          </a:p>
        </p:txBody>
      </p:sp>
      <p:sp>
        <p:nvSpPr>
          <p:cNvPr id="7" name="Rectangle 6"/>
          <p:cNvSpPr/>
          <p:nvPr/>
        </p:nvSpPr>
        <p:spPr>
          <a:xfrm>
            <a:off x="4156185" y="3105835"/>
            <a:ext cx="4572000" cy="646331"/>
          </a:xfrm>
          <a:prstGeom prst="rect">
            <a:avLst/>
          </a:prstGeom>
        </p:spPr>
        <p:txBody>
          <a:bodyPr>
            <a:spAutoFit/>
          </a:bodyPr>
          <a:lstStyle/>
          <a:p>
            <a:pPr algn="r"/>
            <a:r>
              <a:rPr lang="en-GB" dirty="0" smtClean="0"/>
              <a:t>Key Contact : Ruth Hibbert (Ruth.Hibbert@lanarkshire.scot.nhs.uk</a:t>
            </a:r>
            <a:r>
              <a:rPr lang="en-GB" dirty="0"/>
              <a:t>)</a:t>
            </a:r>
          </a:p>
        </p:txBody>
      </p:sp>
    </p:spTree>
    <p:extLst>
      <p:ext uri="{BB962C8B-B14F-4D97-AF65-F5344CB8AC3E}">
        <p14:creationId xmlns:p14="http://schemas.microsoft.com/office/powerpoint/2010/main" val="311950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2"/>
            <a:ext cx="7520940" cy="548640"/>
          </a:xfrm>
        </p:spPr>
        <p:txBody>
          <a:bodyPr/>
          <a:lstStyle/>
          <a:p>
            <a:r>
              <a:rPr lang="en-GB" b="1" u="sng" dirty="0"/>
              <a:t>Redeployment </a:t>
            </a:r>
            <a:r>
              <a:rPr lang="en-GB" b="1" u="sng" dirty="0" smtClean="0"/>
              <a:t>Panel Terms </a:t>
            </a:r>
            <a:r>
              <a:rPr lang="en-GB" b="1" u="sng" dirty="0"/>
              <a:t>of Reference</a:t>
            </a:r>
            <a:r>
              <a:rPr lang="en-GB" dirty="0"/>
              <a:t/>
            </a:r>
            <a:br>
              <a:rPr lang="en-GB" dirty="0"/>
            </a:br>
            <a:endParaRPr lang="en-GB" dirty="0"/>
          </a:p>
        </p:txBody>
      </p:sp>
      <p:sp>
        <p:nvSpPr>
          <p:cNvPr id="3" name="Content Placeholder 2"/>
          <p:cNvSpPr>
            <a:spLocks noGrp="1"/>
          </p:cNvSpPr>
          <p:nvPr>
            <p:ph idx="1"/>
          </p:nvPr>
        </p:nvSpPr>
        <p:spPr>
          <a:xfrm>
            <a:off x="822960" y="1100628"/>
            <a:ext cx="7520940" cy="4776644"/>
          </a:xfrm>
        </p:spPr>
        <p:txBody>
          <a:bodyPr/>
          <a:lstStyle/>
          <a:p>
            <a:r>
              <a:rPr lang="en-GB" u="sng" dirty="0"/>
              <a:t>Role &amp; Purpose</a:t>
            </a:r>
            <a:endParaRPr lang="en-GB" dirty="0"/>
          </a:p>
          <a:p>
            <a:r>
              <a:rPr lang="en-GB" dirty="0"/>
              <a:t> </a:t>
            </a:r>
          </a:p>
          <a:p>
            <a:pPr lvl="0"/>
            <a:r>
              <a:rPr lang="en-GB" dirty="0" smtClean="0"/>
              <a:t>1. As </a:t>
            </a:r>
            <a:r>
              <a:rPr lang="en-GB" dirty="0"/>
              <a:t>part of its overall governance framework, NHS Lanarkshire has authorised the Redeployment Panel to:</a:t>
            </a:r>
          </a:p>
          <a:p>
            <a:r>
              <a:rPr lang="en-GB" dirty="0"/>
              <a:t> </a:t>
            </a:r>
          </a:p>
          <a:p>
            <a:pPr lvl="0"/>
            <a:r>
              <a:rPr lang="en-GB" dirty="0" smtClean="0"/>
              <a:t>		Manage </a:t>
            </a:r>
            <a:r>
              <a:rPr lang="en-GB" dirty="0"/>
              <a:t>the register of displaced staff/individuals on protection</a:t>
            </a:r>
          </a:p>
          <a:p>
            <a:pPr lvl="0"/>
            <a:r>
              <a:rPr lang="en-GB" dirty="0" smtClean="0"/>
              <a:t>		Match </a:t>
            </a:r>
            <a:r>
              <a:rPr lang="en-GB" dirty="0"/>
              <a:t>displaced staff to vacant posts</a:t>
            </a:r>
          </a:p>
          <a:p>
            <a:pPr lvl="0"/>
            <a:r>
              <a:rPr lang="en-GB" dirty="0" smtClean="0"/>
              <a:t>		Ensure </a:t>
            </a:r>
            <a:r>
              <a:rPr lang="en-GB" dirty="0"/>
              <a:t>that the Recruitment and Selection process is followed</a:t>
            </a:r>
          </a:p>
          <a:p>
            <a:pPr lvl="0"/>
            <a:r>
              <a:rPr lang="en-GB" dirty="0" smtClean="0"/>
              <a:t>		Ensure </a:t>
            </a:r>
            <a:r>
              <a:rPr lang="en-GB" dirty="0"/>
              <a:t>compliance with the provisions of the Redeployment Policy</a:t>
            </a:r>
          </a:p>
          <a:p>
            <a:pPr lvl="0"/>
            <a:r>
              <a:rPr lang="en-GB" dirty="0" smtClean="0"/>
              <a:t>		Make </a:t>
            </a:r>
            <a:r>
              <a:rPr lang="en-GB" dirty="0"/>
              <a:t>offers of alternative employment directly to the </a:t>
            </a:r>
            <a:r>
              <a:rPr lang="en-GB" dirty="0" err="1"/>
              <a:t>redeployee</a:t>
            </a:r>
            <a:endParaRPr lang="en-GB" dirty="0"/>
          </a:p>
          <a:p>
            <a:endParaRPr lang="en-GB" dirty="0"/>
          </a:p>
        </p:txBody>
      </p:sp>
    </p:spTree>
    <p:extLst>
      <p:ext uri="{BB962C8B-B14F-4D97-AF65-F5344CB8AC3E}">
        <p14:creationId xmlns:p14="http://schemas.microsoft.com/office/powerpoint/2010/main" val="3691900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7520940" cy="5064676"/>
          </a:xfrm>
        </p:spPr>
        <p:txBody>
          <a:bodyPr>
            <a:normAutofit/>
          </a:bodyPr>
          <a:lstStyle/>
          <a:p>
            <a:r>
              <a:rPr lang="en-GB" dirty="0"/>
              <a:t>2.  The Redeployment Panel will ensure that each individual redeployment job offer is considered separately taking into account a number of factors:-</a:t>
            </a:r>
          </a:p>
          <a:p>
            <a:r>
              <a:rPr lang="en-GB" dirty="0"/>
              <a:t> </a:t>
            </a:r>
          </a:p>
          <a:p>
            <a:pPr lvl="0"/>
            <a:r>
              <a:rPr lang="en-GB" dirty="0" smtClean="0"/>
              <a:t>		the </a:t>
            </a:r>
            <a:r>
              <a:rPr lang="en-GB" dirty="0"/>
              <a:t>skill requirement of the new job compared with the appellant skills and </a:t>
            </a:r>
            <a:r>
              <a:rPr lang="en-GB" dirty="0" smtClean="0"/>
              <a:t>	experiences</a:t>
            </a:r>
            <a:endParaRPr lang="en-GB" dirty="0"/>
          </a:p>
          <a:p>
            <a:pPr lvl="0"/>
            <a:r>
              <a:rPr lang="en-GB" dirty="0" smtClean="0"/>
              <a:t>		the </a:t>
            </a:r>
            <a:r>
              <a:rPr lang="en-GB" dirty="0"/>
              <a:t>extent of retraining that may be required by the employee in order to </a:t>
            </a:r>
            <a:r>
              <a:rPr lang="en-GB" dirty="0" smtClean="0"/>
              <a:t>	obtain </a:t>
            </a:r>
            <a:r>
              <a:rPr lang="en-GB" dirty="0"/>
              <a:t>the necessary skills for the job</a:t>
            </a:r>
          </a:p>
          <a:p>
            <a:pPr lvl="0"/>
            <a:r>
              <a:rPr lang="en-GB" dirty="0" smtClean="0"/>
              <a:t>		the </a:t>
            </a:r>
            <a:r>
              <a:rPr lang="en-GB" dirty="0"/>
              <a:t>location of the job and the impact that travel to work may have on </a:t>
            </a:r>
            <a:r>
              <a:rPr lang="en-GB" dirty="0" smtClean="0"/>
              <a:t>	personal </a:t>
            </a:r>
            <a:r>
              <a:rPr lang="en-GB" dirty="0"/>
              <a:t>and domestic circumstances</a:t>
            </a:r>
          </a:p>
          <a:p>
            <a:pPr lvl="0"/>
            <a:r>
              <a:rPr lang="en-GB" dirty="0" smtClean="0"/>
              <a:t>		any </a:t>
            </a:r>
            <a:r>
              <a:rPr lang="en-GB" dirty="0"/>
              <a:t>changes to the employee’s current hours of work and the impact this </a:t>
            </a:r>
            <a:r>
              <a:rPr lang="en-GB" dirty="0" smtClean="0"/>
              <a:t>	may </a:t>
            </a:r>
            <a:r>
              <a:rPr lang="en-GB" dirty="0"/>
              <a:t>have on personal and domestic circumstances</a:t>
            </a:r>
          </a:p>
          <a:p>
            <a:pPr lvl="0"/>
            <a:r>
              <a:rPr lang="en-GB" dirty="0" smtClean="0"/>
              <a:t>		career </a:t>
            </a:r>
            <a:r>
              <a:rPr lang="en-GB" dirty="0"/>
              <a:t>history and previous work experience</a:t>
            </a:r>
          </a:p>
          <a:p>
            <a:endParaRPr lang="en-GB" dirty="0"/>
          </a:p>
        </p:txBody>
      </p:sp>
      <p:sp>
        <p:nvSpPr>
          <p:cNvPr id="4" name="Rectangle 3"/>
          <p:cNvSpPr/>
          <p:nvPr/>
        </p:nvSpPr>
        <p:spPr>
          <a:xfrm>
            <a:off x="827584" y="5301208"/>
            <a:ext cx="7488832" cy="584775"/>
          </a:xfrm>
          <a:prstGeom prst="rect">
            <a:avLst/>
          </a:prstGeom>
        </p:spPr>
        <p:txBody>
          <a:bodyPr wrap="square">
            <a:spAutoFit/>
          </a:bodyPr>
          <a:lstStyle/>
          <a:p>
            <a:pPr marL="342900" indent="-342900">
              <a:buAutoNum type="arabicPeriod" startAt="3"/>
            </a:pPr>
            <a:r>
              <a:rPr lang="en-GB" sz="1600" b="1" dirty="0" smtClean="0"/>
              <a:t>Panel </a:t>
            </a:r>
            <a:r>
              <a:rPr lang="en-GB" sz="1600" b="1" dirty="0"/>
              <a:t>members will carry out the above responsibilities in accordance with </a:t>
            </a:r>
            <a:r>
              <a:rPr lang="en-GB" sz="1600" b="1" dirty="0" smtClean="0"/>
              <a:t>      </a:t>
            </a:r>
          </a:p>
          <a:p>
            <a:r>
              <a:rPr lang="en-GB" sz="1600" b="1" dirty="0"/>
              <a:t> </a:t>
            </a:r>
            <a:r>
              <a:rPr lang="en-GB" sz="1600" b="1" dirty="0" smtClean="0"/>
              <a:t>     NHS </a:t>
            </a:r>
            <a:r>
              <a:rPr lang="en-GB" sz="1600" b="1" dirty="0"/>
              <a:t>Lanarkshire’s Redeployment and Organisational Change policies.</a:t>
            </a:r>
          </a:p>
        </p:txBody>
      </p:sp>
    </p:spTree>
    <p:extLst>
      <p:ext uri="{BB962C8B-B14F-4D97-AF65-F5344CB8AC3E}">
        <p14:creationId xmlns:p14="http://schemas.microsoft.com/office/powerpoint/2010/main" val="1690268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Membership of panel</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4198294"/>
              </p:ext>
            </p:extLst>
          </p:nvPr>
        </p:nvGraphicFramePr>
        <p:xfrm>
          <a:off x="971600" y="1772816"/>
          <a:ext cx="6984776" cy="4104456"/>
        </p:xfrm>
        <a:graphic>
          <a:graphicData uri="http://schemas.openxmlformats.org/drawingml/2006/table">
            <a:tbl>
              <a:tblPr firstRow="1" firstCol="1" lastRow="1" lastCol="1" bandRow="1" bandCol="1">
                <a:tableStyleId>{5C22544A-7EE6-4342-B048-85BDC9FD1C3A}</a:tableStyleId>
              </a:tblPr>
              <a:tblGrid>
                <a:gridCol w="6984776"/>
              </a:tblGrid>
              <a:tr h="342038">
                <a:tc>
                  <a:txBody>
                    <a:bodyPr/>
                    <a:lstStyle/>
                    <a:p>
                      <a:pPr algn="just">
                        <a:spcAft>
                          <a:spcPts val="0"/>
                        </a:spcAft>
                      </a:pPr>
                      <a:r>
                        <a:rPr lang="en-GB" sz="1200" dirty="0">
                          <a:effectLst/>
                        </a:rPr>
                        <a:t>Divisional HR Director</a:t>
                      </a:r>
                      <a:endParaRPr lang="en-GB" sz="1200" dirty="0">
                        <a:effectLst/>
                        <a:latin typeface="Times New Roman"/>
                        <a:ea typeface="Times New Roman"/>
                      </a:endParaRPr>
                    </a:p>
                  </a:txBody>
                  <a:tcPr marL="68580" marR="68580" marT="0" marB="0"/>
                </a:tc>
              </a:tr>
              <a:tr h="342038">
                <a:tc>
                  <a:txBody>
                    <a:bodyPr/>
                    <a:lstStyle/>
                    <a:p>
                      <a:pPr algn="just">
                        <a:spcAft>
                          <a:spcPts val="0"/>
                        </a:spcAft>
                      </a:pPr>
                      <a:r>
                        <a:rPr lang="en-GB" sz="1200">
                          <a:effectLst/>
                        </a:rPr>
                        <a:t>Recruitment Manager</a:t>
                      </a:r>
                      <a:endParaRPr lang="en-GB" sz="1200">
                        <a:effectLst/>
                        <a:latin typeface="Times New Roman"/>
                        <a:ea typeface="Times New Roman"/>
                      </a:endParaRPr>
                    </a:p>
                  </a:txBody>
                  <a:tcPr marL="68580" marR="68580" marT="0" marB="0"/>
                </a:tc>
              </a:tr>
              <a:tr h="342038">
                <a:tc>
                  <a:txBody>
                    <a:bodyPr/>
                    <a:lstStyle/>
                    <a:p>
                      <a:pPr algn="just">
                        <a:spcAft>
                          <a:spcPts val="0"/>
                        </a:spcAft>
                      </a:pPr>
                      <a:r>
                        <a:rPr lang="en-GB" sz="1200">
                          <a:effectLst/>
                        </a:rPr>
                        <a:t>HR Managers X2</a:t>
                      </a:r>
                      <a:endParaRPr lang="en-GB" sz="1200">
                        <a:effectLst/>
                        <a:latin typeface="Times New Roman"/>
                        <a:ea typeface="Times New Roman"/>
                      </a:endParaRPr>
                    </a:p>
                  </a:txBody>
                  <a:tcPr marL="68580" marR="68580" marT="0" marB="0"/>
                </a:tc>
              </a:tr>
              <a:tr h="342038">
                <a:tc>
                  <a:txBody>
                    <a:bodyPr/>
                    <a:lstStyle/>
                    <a:p>
                      <a:pPr algn="just">
                        <a:spcAft>
                          <a:spcPts val="0"/>
                        </a:spcAft>
                      </a:pPr>
                      <a:r>
                        <a:rPr lang="en-GB" sz="1200">
                          <a:effectLst/>
                        </a:rPr>
                        <a:t>Unit General Manager (primary care)</a:t>
                      </a:r>
                      <a:endParaRPr lang="en-GB" sz="1200">
                        <a:effectLst/>
                        <a:latin typeface="Times New Roman"/>
                        <a:ea typeface="Times New Roman"/>
                      </a:endParaRPr>
                    </a:p>
                  </a:txBody>
                  <a:tcPr marL="68580" marR="68580" marT="0" marB="0"/>
                </a:tc>
              </a:tr>
              <a:tr h="342038">
                <a:tc>
                  <a:txBody>
                    <a:bodyPr/>
                    <a:lstStyle/>
                    <a:p>
                      <a:pPr algn="just">
                        <a:spcAft>
                          <a:spcPts val="0"/>
                        </a:spcAft>
                      </a:pPr>
                      <a:r>
                        <a:rPr lang="en-GB" sz="1200" dirty="0">
                          <a:effectLst/>
                        </a:rPr>
                        <a:t>Service Manager (acute)</a:t>
                      </a:r>
                      <a:endParaRPr lang="en-GB" sz="1200" dirty="0">
                        <a:effectLst/>
                        <a:latin typeface="Times New Roman"/>
                        <a:ea typeface="Times New Roman"/>
                      </a:endParaRPr>
                    </a:p>
                  </a:txBody>
                  <a:tcPr marL="68580" marR="68580" marT="0" marB="0"/>
                </a:tc>
              </a:tr>
              <a:tr h="342038">
                <a:tc>
                  <a:txBody>
                    <a:bodyPr/>
                    <a:lstStyle/>
                    <a:p>
                      <a:pPr algn="just">
                        <a:spcAft>
                          <a:spcPts val="0"/>
                        </a:spcAft>
                      </a:pPr>
                      <a:r>
                        <a:rPr lang="en-GB" sz="1200">
                          <a:effectLst/>
                        </a:rPr>
                        <a:t>Associate Director of Nursing (primary care)</a:t>
                      </a:r>
                      <a:endParaRPr lang="en-GB" sz="1200">
                        <a:effectLst/>
                        <a:latin typeface="Times New Roman"/>
                        <a:ea typeface="Times New Roman"/>
                      </a:endParaRPr>
                    </a:p>
                  </a:txBody>
                  <a:tcPr marL="68580" marR="68580" marT="0" marB="0"/>
                </a:tc>
              </a:tr>
              <a:tr h="342038">
                <a:tc>
                  <a:txBody>
                    <a:bodyPr/>
                    <a:lstStyle/>
                    <a:p>
                      <a:pPr algn="just">
                        <a:spcAft>
                          <a:spcPts val="0"/>
                        </a:spcAft>
                      </a:pPr>
                      <a:r>
                        <a:rPr lang="en-GB" sz="1200">
                          <a:effectLst/>
                        </a:rPr>
                        <a:t>Associate Director of Nursing (acute)</a:t>
                      </a:r>
                      <a:endParaRPr lang="en-GB" sz="1200">
                        <a:effectLst/>
                        <a:latin typeface="Times New Roman"/>
                        <a:ea typeface="Times New Roman"/>
                      </a:endParaRPr>
                    </a:p>
                  </a:txBody>
                  <a:tcPr marL="68580" marR="68580" marT="0" marB="0"/>
                </a:tc>
              </a:tr>
              <a:tr h="342038">
                <a:tc>
                  <a:txBody>
                    <a:bodyPr/>
                    <a:lstStyle/>
                    <a:p>
                      <a:pPr algn="just">
                        <a:spcAft>
                          <a:spcPts val="0"/>
                        </a:spcAft>
                      </a:pPr>
                      <a:r>
                        <a:rPr lang="en-GB" sz="1200">
                          <a:effectLst/>
                        </a:rPr>
                        <a:t>Organisational Development Manager</a:t>
                      </a:r>
                      <a:endParaRPr lang="en-GB" sz="1200">
                        <a:effectLst/>
                        <a:latin typeface="Times New Roman"/>
                        <a:ea typeface="Times New Roman"/>
                      </a:endParaRPr>
                    </a:p>
                  </a:txBody>
                  <a:tcPr marL="68580" marR="68580" marT="0" marB="0"/>
                </a:tc>
              </a:tr>
              <a:tr h="342038">
                <a:tc>
                  <a:txBody>
                    <a:bodyPr/>
                    <a:lstStyle/>
                    <a:p>
                      <a:pPr algn="just">
                        <a:spcAft>
                          <a:spcPts val="0"/>
                        </a:spcAft>
                      </a:pPr>
                      <a:r>
                        <a:rPr lang="en-GB" sz="1200">
                          <a:effectLst/>
                        </a:rPr>
                        <a:t>Assistant Health Records Manager</a:t>
                      </a:r>
                      <a:endParaRPr lang="en-GB" sz="1200">
                        <a:effectLst/>
                        <a:latin typeface="Times New Roman"/>
                        <a:ea typeface="Times New Roman"/>
                      </a:endParaRPr>
                    </a:p>
                  </a:txBody>
                  <a:tcPr marL="68580" marR="68580" marT="0" marB="0"/>
                </a:tc>
              </a:tr>
              <a:tr h="342038">
                <a:tc>
                  <a:txBody>
                    <a:bodyPr/>
                    <a:lstStyle/>
                    <a:p>
                      <a:pPr algn="just">
                        <a:spcAft>
                          <a:spcPts val="0"/>
                        </a:spcAft>
                      </a:pPr>
                      <a:r>
                        <a:rPr lang="en-GB" sz="1200">
                          <a:effectLst/>
                        </a:rPr>
                        <a:t>5 staff side representatives</a:t>
                      </a:r>
                      <a:endParaRPr lang="en-GB" sz="1200">
                        <a:effectLst/>
                        <a:latin typeface="Times New Roman"/>
                        <a:ea typeface="Times New Roman"/>
                      </a:endParaRPr>
                    </a:p>
                  </a:txBody>
                  <a:tcPr marL="68580" marR="68580" marT="0" marB="0"/>
                </a:tc>
              </a:tr>
              <a:tr h="342038">
                <a:tc>
                  <a:txBody>
                    <a:bodyPr/>
                    <a:lstStyle/>
                    <a:p>
                      <a:pPr algn="just">
                        <a:spcAft>
                          <a:spcPts val="0"/>
                        </a:spcAft>
                      </a:pPr>
                      <a:r>
                        <a:rPr lang="en-GB" sz="1200">
                          <a:effectLst/>
                        </a:rPr>
                        <a:t> </a:t>
                      </a:r>
                      <a:endParaRPr lang="en-GB" sz="1200">
                        <a:effectLst/>
                        <a:latin typeface="Times New Roman"/>
                        <a:ea typeface="Times New Roman"/>
                      </a:endParaRPr>
                    </a:p>
                  </a:txBody>
                  <a:tcPr marL="68580" marR="68580" marT="0" marB="0"/>
                </a:tc>
              </a:tr>
              <a:tr h="342038">
                <a:tc>
                  <a:txBody>
                    <a:bodyPr/>
                    <a:lstStyle/>
                    <a:p>
                      <a:pPr algn="just">
                        <a:spcAft>
                          <a:spcPts val="0"/>
                        </a:spcAft>
                      </a:pPr>
                      <a:r>
                        <a:rPr lang="en-GB" sz="1200" u="sng" dirty="0">
                          <a:effectLst/>
                        </a:rPr>
                        <a:t>In attendance: </a:t>
                      </a:r>
                      <a:r>
                        <a:rPr lang="en-GB" sz="1200" dirty="0">
                          <a:effectLst/>
                        </a:rPr>
                        <a:t>Recruitment Advisor</a:t>
                      </a:r>
                      <a:endParaRPr lang="en-GB" sz="1200" dirty="0">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899592" y="988949"/>
            <a:ext cx="734481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00000"/>
              </a:lnSpc>
              <a:spcBef>
                <a:spcPct val="0"/>
              </a:spcBef>
              <a:spcAft>
                <a:spcPct val="0"/>
              </a:spcAft>
              <a:buClrTx/>
              <a:buSzTx/>
              <a:buFontTx/>
              <a:buAutoNum type="arabicPeriod" startAt="4"/>
              <a:tabLst/>
            </a:pPr>
            <a:r>
              <a:rPr kumimoji="0" lang="en-GB" sz="1600" b="0" i="0" u="none" strike="noStrike" cap="none" normalizeH="0" baseline="0" dirty="0" smtClean="0">
                <a:ln>
                  <a:noFill/>
                </a:ln>
                <a:solidFill>
                  <a:schemeClr val="tx1"/>
                </a:solidFill>
                <a:effectLst/>
                <a:ea typeface="Times New Roman" pitchFamily="18" charset="0"/>
                <a:cs typeface="Arial" pitchFamily="34" charset="0"/>
              </a:rPr>
              <a:t>Additional members may attend to provide specialist input or advice, as  required.  </a:t>
            </a:r>
            <a:r>
              <a:rPr lang="en-GB" sz="1600" dirty="0">
                <a:ea typeface="Times New Roman" pitchFamily="18" charset="0"/>
                <a:cs typeface="Arial" pitchFamily="34" charset="0"/>
              </a:rPr>
              <a:t>M</a:t>
            </a:r>
            <a:r>
              <a:rPr kumimoji="0" lang="en-GB" sz="1600" b="0" i="0" u="none" strike="noStrike" cap="none" normalizeH="0" baseline="0" dirty="0" smtClean="0">
                <a:ln>
                  <a:noFill/>
                </a:ln>
                <a:solidFill>
                  <a:schemeClr val="tx1"/>
                </a:solidFill>
                <a:effectLst/>
                <a:ea typeface="Times New Roman" pitchFamily="18" charset="0"/>
                <a:cs typeface="Arial" pitchFamily="34" charset="0"/>
              </a:rPr>
              <a:t>embers may send deputies if they are unable to attend.</a:t>
            </a:r>
            <a:endParaRPr kumimoji="0" lang="en-GB" sz="1600" b="0"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val="1590032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u="sng" dirty="0"/>
              <a:t>Meetings</a:t>
            </a:r>
            <a:endParaRPr lang="en-GB" dirty="0"/>
          </a:p>
          <a:p>
            <a:r>
              <a:rPr lang="en-GB" dirty="0"/>
              <a:t> </a:t>
            </a:r>
          </a:p>
          <a:p>
            <a:r>
              <a:rPr lang="en-GB" dirty="0"/>
              <a:t>5. The panel will meet weekly and a note of the meeting, including details of both matched and unmatched posts will be kept by the Recruitment Advisor, HR Recruitment. </a:t>
            </a:r>
          </a:p>
          <a:p>
            <a:r>
              <a:rPr lang="en-GB" dirty="0"/>
              <a:t> </a:t>
            </a:r>
          </a:p>
          <a:p>
            <a:r>
              <a:rPr lang="en-GB" u="sng" dirty="0"/>
              <a:t>Governance</a:t>
            </a:r>
            <a:endParaRPr lang="en-GB" dirty="0"/>
          </a:p>
          <a:p>
            <a:r>
              <a:rPr lang="en-GB" dirty="0"/>
              <a:t> </a:t>
            </a:r>
          </a:p>
          <a:p>
            <a:r>
              <a:rPr lang="en-GB" dirty="0"/>
              <a:t>6. The Redeployment panel will report to the Human Resources Forum (</a:t>
            </a:r>
            <a:r>
              <a:rPr lang="en-GB" dirty="0" err="1"/>
              <a:t>HRF</a:t>
            </a:r>
            <a:r>
              <a:rPr lang="en-GB" dirty="0"/>
              <a:t>) and a bi-annual written report will be submitted to the </a:t>
            </a:r>
            <a:r>
              <a:rPr lang="en-GB" dirty="0" err="1"/>
              <a:t>HRF</a:t>
            </a:r>
            <a:r>
              <a:rPr lang="en-GB" dirty="0" smtClean="0"/>
              <a:t>.  (An example report is contained in the following slides)</a:t>
            </a:r>
            <a:endParaRPr lang="en-GB" dirty="0"/>
          </a:p>
          <a:p>
            <a:r>
              <a:rPr lang="en-GB" dirty="0"/>
              <a:t> </a:t>
            </a:r>
          </a:p>
          <a:p>
            <a:endParaRPr lang="en-GB" dirty="0"/>
          </a:p>
        </p:txBody>
      </p:sp>
    </p:spTree>
    <p:extLst>
      <p:ext uri="{BB962C8B-B14F-4D97-AF65-F5344CB8AC3E}">
        <p14:creationId xmlns:p14="http://schemas.microsoft.com/office/powerpoint/2010/main" val="2695146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Redeployment Panel</a:t>
            </a:r>
            <a:endParaRPr lang="en-GB" dirty="0"/>
          </a:p>
        </p:txBody>
      </p:sp>
      <p:sp>
        <p:nvSpPr>
          <p:cNvPr id="3" name="Content Placeholder 2"/>
          <p:cNvSpPr>
            <a:spLocks noGrp="1"/>
          </p:cNvSpPr>
          <p:nvPr>
            <p:ph idx="1"/>
          </p:nvPr>
        </p:nvSpPr>
        <p:spPr>
          <a:xfrm>
            <a:off x="822960" y="1100628"/>
            <a:ext cx="7520940" cy="5352708"/>
          </a:xfrm>
        </p:spPr>
        <p:txBody>
          <a:bodyPr>
            <a:normAutofit/>
          </a:bodyPr>
          <a:lstStyle/>
          <a:p>
            <a:r>
              <a:rPr lang="en-GB" u="sng" dirty="0" smtClean="0"/>
              <a:t>Background as of 13 June 2014</a:t>
            </a:r>
          </a:p>
          <a:p>
            <a:pPr lvl="0"/>
            <a:r>
              <a:rPr lang="en-GB" dirty="0" smtClean="0"/>
              <a:t>	The </a:t>
            </a:r>
            <a:r>
              <a:rPr lang="en-GB" dirty="0"/>
              <a:t>Redeployment Panel is required, under its Terms of Reference, to submit a written report to the Human Resources Forum (</a:t>
            </a:r>
            <a:r>
              <a:rPr lang="en-GB" dirty="0" err="1"/>
              <a:t>HRF</a:t>
            </a:r>
            <a:r>
              <a:rPr lang="en-GB" dirty="0"/>
              <a:t>) on a bi-annual basis.  The last report on redeployment was submitted for consideration at the </a:t>
            </a:r>
            <a:r>
              <a:rPr lang="en-GB" dirty="0" err="1"/>
              <a:t>HRF</a:t>
            </a:r>
            <a:r>
              <a:rPr lang="en-GB" dirty="0"/>
              <a:t> meeting held on 14 June 2013</a:t>
            </a:r>
            <a:r>
              <a:rPr lang="en-GB" dirty="0" smtClean="0"/>
              <a:t>.</a:t>
            </a:r>
          </a:p>
          <a:p>
            <a:r>
              <a:rPr lang="en-GB" u="sng" dirty="0" smtClean="0"/>
              <a:t>Summary </a:t>
            </a:r>
            <a:r>
              <a:rPr lang="en-GB" u="sng" dirty="0"/>
              <a:t>of Redeployment activity April 2013 – May 2014</a:t>
            </a:r>
            <a:endParaRPr lang="en-GB" dirty="0"/>
          </a:p>
          <a:p>
            <a:r>
              <a:rPr lang="en-GB" dirty="0"/>
              <a:t> </a:t>
            </a:r>
            <a:r>
              <a:rPr lang="en-GB" dirty="0" smtClean="0"/>
              <a:t> </a:t>
            </a:r>
            <a:r>
              <a:rPr lang="en-GB" dirty="0"/>
              <a:t>-   one hundred and seven members of staff were redeployed </a:t>
            </a:r>
            <a:r>
              <a:rPr lang="en-GB" dirty="0" smtClean="0"/>
              <a:t>to </a:t>
            </a:r>
            <a:r>
              <a:rPr lang="en-GB" dirty="0"/>
              <a:t>permanent posts. </a:t>
            </a:r>
          </a:p>
          <a:p>
            <a:r>
              <a:rPr lang="en-GB" dirty="0"/>
              <a:t> </a:t>
            </a:r>
          </a:p>
          <a:p>
            <a:r>
              <a:rPr lang="en-GB" dirty="0" smtClean="0"/>
              <a:t>  - </a:t>
            </a:r>
            <a:r>
              <a:rPr lang="en-GB" dirty="0"/>
              <a:t>Thirty three members of staff were redeployed to fixed-term posts. </a:t>
            </a:r>
          </a:p>
          <a:p>
            <a:r>
              <a:rPr lang="en-GB" dirty="0"/>
              <a:t> </a:t>
            </a:r>
          </a:p>
          <a:p>
            <a:r>
              <a:rPr lang="en-GB" dirty="0" smtClean="0"/>
              <a:t>  - </a:t>
            </a:r>
            <a:r>
              <a:rPr lang="en-GB" dirty="0"/>
              <a:t>Seventy one members of staff were removed from the register for other </a:t>
            </a:r>
            <a:r>
              <a:rPr lang="en-GB" dirty="0" smtClean="0"/>
              <a:t>reasons including </a:t>
            </a:r>
            <a:r>
              <a:rPr lang="en-GB" dirty="0"/>
              <a:t>voluntary resignations and termination of employment due to non renewal of a fixed-term contract.</a:t>
            </a:r>
          </a:p>
          <a:p>
            <a:r>
              <a:rPr lang="en-GB" dirty="0"/>
              <a:t> </a:t>
            </a:r>
            <a:r>
              <a:rPr lang="en-GB" dirty="0" smtClean="0"/>
              <a:t>There </a:t>
            </a:r>
            <a:r>
              <a:rPr lang="en-GB" dirty="0"/>
              <a:t>were two “unsuccessful” matches culminating in a resignation and one individual being returned to the register and leaving upon the expiry of their fixed-term contract.</a:t>
            </a:r>
          </a:p>
          <a:p>
            <a:endParaRPr lang="en-GB" dirty="0"/>
          </a:p>
        </p:txBody>
      </p:sp>
    </p:spTree>
    <p:extLst>
      <p:ext uri="{BB962C8B-B14F-4D97-AF65-F5344CB8AC3E}">
        <p14:creationId xmlns:p14="http://schemas.microsoft.com/office/powerpoint/2010/main" val="4069831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Current Redeployment register - 13/06/2014</a:t>
            </a:r>
            <a:endParaRPr lang="en-GB"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2459432"/>
              </p:ext>
            </p:extLst>
          </p:nvPr>
        </p:nvGraphicFramePr>
        <p:xfrm>
          <a:off x="6233755" y="1628800"/>
          <a:ext cx="2437130" cy="3189732"/>
        </p:xfrm>
        <a:graphic>
          <a:graphicData uri="http://schemas.openxmlformats.org/drawingml/2006/table">
            <a:tbl>
              <a:tblPr firstRow="1" firstCol="1" bandRow="1">
                <a:tableStyleId>{5C22544A-7EE6-4342-B048-85BDC9FD1C3A}</a:tableStyleId>
              </a:tblPr>
              <a:tblGrid>
                <a:gridCol w="1689100"/>
                <a:gridCol w="748030"/>
              </a:tblGrid>
              <a:tr h="231091">
                <a:tc gridSpan="2">
                  <a:txBody>
                    <a:bodyPr/>
                    <a:lstStyle/>
                    <a:p>
                      <a:pPr algn="just">
                        <a:lnSpc>
                          <a:spcPct val="115000"/>
                        </a:lnSpc>
                        <a:spcAft>
                          <a:spcPts val="0"/>
                        </a:spcAft>
                      </a:pPr>
                      <a:r>
                        <a:rPr lang="en-GB" sz="1400" dirty="0">
                          <a:effectLst/>
                        </a:rPr>
                        <a:t>By Banding</a:t>
                      </a:r>
                      <a:endParaRPr lang="en-GB" sz="1200" dirty="0">
                        <a:effectLst/>
                        <a:latin typeface="Times New Roman"/>
                        <a:ea typeface="Times New Roman"/>
                      </a:endParaRPr>
                    </a:p>
                  </a:txBody>
                  <a:tcPr marL="68580" marR="68580" marT="0" marB="0"/>
                </a:tc>
                <a:tc hMerge="1">
                  <a:txBody>
                    <a:bodyPr/>
                    <a:lstStyle/>
                    <a:p>
                      <a:endParaRPr lang="en-GB"/>
                    </a:p>
                  </a:txBody>
                  <a:tcPr/>
                </a:tc>
              </a:tr>
              <a:tr h="231091">
                <a:tc>
                  <a:txBody>
                    <a:bodyPr/>
                    <a:lstStyle/>
                    <a:p>
                      <a:pPr algn="just">
                        <a:lnSpc>
                          <a:spcPct val="115000"/>
                        </a:lnSpc>
                        <a:spcAft>
                          <a:spcPts val="0"/>
                        </a:spcAft>
                      </a:pPr>
                      <a:r>
                        <a:rPr lang="en-GB" sz="1400">
                          <a:effectLst/>
                        </a:rPr>
                        <a:t>Band 1</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2</a:t>
                      </a:r>
                      <a:endParaRPr lang="en-GB" sz="1200">
                        <a:effectLst/>
                        <a:latin typeface="Times New Roman"/>
                        <a:ea typeface="Times New Roman"/>
                      </a:endParaRPr>
                    </a:p>
                  </a:txBody>
                  <a:tcPr marL="68580" marR="68580" marT="0" marB="0"/>
                </a:tc>
              </a:tr>
              <a:tr h="231091">
                <a:tc>
                  <a:txBody>
                    <a:bodyPr/>
                    <a:lstStyle/>
                    <a:p>
                      <a:pPr algn="just">
                        <a:lnSpc>
                          <a:spcPct val="115000"/>
                        </a:lnSpc>
                        <a:spcAft>
                          <a:spcPts val="0"/>
                        </a:spcAft>
                      </a:pPr>
                      <a:r>
                        <a:rPr lang="en-GB" sz="1400">
                          <a:effectLst/>
                        </a:rPr>
                        <a:t>Band 2</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9</a:t>
                      </a:r>
                      <a:endParaRPr lang="en-GB" sz="1200">
                        <a:effectLst/>
                        <a:latin typeface="Times New Roman"/>
                        <a:ea typeface="Times New Roman"/>
                      </a:endParaRPr>
                    </a:p>
                  </a:txBody>
                  <a:tcPr marL="68580" marR="68580" marT="0" marB="0"/>
                </a:tc>
              </a:tr>
              <a:tr h="231091">
                <a:tc>
                  <a:txBody>
                    <a:bodyPr/>
                    <a:lstStyle/>
                    <a:p>
                      <a:pPr algn="just">
                        <a:lnSpc>
                          <a:spcPct val="115000"/>
                        </a:lnSpc>
                        <a:spcAft>
                          <a:spcPts val="0"/>
                        </a:spcAft>
                      </a:pPr>
                      <a:r>
                        <a:rPr lang="en-GB" sz="1400">
                          <a:effectLst/>
                        </a:rPr>
                        <a:t>Band 3</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11</a:t>
                      </a:r>
                      <a:endParaRPr lang="en-GB" sz="1200">
                        <a:effectLst/>
                        <a:latin typeface="Times New Roman"/>
                        <a:ea typeface="Times New Roman"/>
                      </a:endParaRPr>
                    </a:p>
                  </a:txBody>
                  <a:tcPr marL="68580" marR="68580" marT="0" marB="0"/>
                </a:tc>
              </a:tr>
              <a:tr h="231091">
                <a:tc>
                  <a:txBody>
                    <a:bodyPr/>
                    <a:lstStyle/>
                    <a:p>
                      <a:pPr algn="just">
                        <a:lnSpc>
                          <a:spcPct val="115000"/>
                        </a:lnSpc>
                        <a:spcAft>
                          <a:spcPts val="0"/>
                        </a:spcAft>
                      </a:pPr>
                      <a:r>
                        <a:rPr lang="en-GB" sz="1400">
                          <a:effectLst/>
                        </a:rPr>
                        <a:t>Band 4</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1</a:t>
                      </a:r>
                      <a:endParaRPr lang="en-GB" sz="1200">
                        <a:effectLst/>
                        <a:latin typeface="Times New Roman"/>
                        <a:ea typeface="Times New Roman"/>
                      </a:endParaRPr>
                    </a:p>
                  </a:txBody>
                  <a:tcPr marL="68580" marR="68580" marT="0" marB="0"/>
                </a:tc>
              </a:tr>
              <a:tr h="231091">
                <a:tc>
                  <a:txBody>
                    <a:bodyPr/>
                    <a:lstStyle/>
                    <a:p>
                      <a:pPr algn="just">
                        <a:lnSpc>
                          <a:spcPct val="115000"/>
                        </a:lnSpc>
                        <a:spcAft>
                          <a:spcPts val="0"/>
                        </a:spcAft>
                      </a:pPr>
                      <a:r>
                        <a:rPr lang="en-GB" sz="1400">
                          <a:effectLst/>
                        </a:rPr>
                        <a:t>Band 5</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14</a:t>
                      </a:r>
                      <a:endParaRPr lang="en-GB" sz="1200">
                        <a:effectLst/>
                        <a:latin typeface="Times New Roman"/>
                        <a:ea typeface="Times New Roman"/>
                      </a:endParaRPr>
                    </a:p>
                  </a:txBody>
                  <a:tcPr marL="68580" marR="68580" marT="0" marB="0"/>
                </a:tc>
              </a:tr>
              <a:tr h="231091">
                <a:tc>
                  <a:txBody>
                    <a:bodyPr/>
                    <a:lstStyle/>
                    <a:p>
                      <a:pPr algn="just">
                        <a:lnSpc>
                          <a:spcPct val="115000"/>
                        </a:lnSpc>
                        <a:spcAft>
                          <a:spcPts val="0"/>
                        </a:spcAft>
                      </a:pPr>
                      <a:r>
                        <a:rPr lang="en-GB" sz="1400">
                          <a:effectLst/>
                        </a:rPr>
                        <a:t>Band 6 </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1</a:t>
                      </a:r>
                      <a:endParaRPr lang="en-GB" sz="1200">
                        <a:effectLst/>
                        <a:latin typeface="Times New Roman"/>
                        <a:ea typeface="Times New Roman"/>
                      </a:endParaRPr>
                    </a:p>
                  </a:txBody>
                  <a:tcPr marL="68580" marR="68580" marT="0" marB="0"/>
                </a:tc>
              </a:tr>
              <a:tr h="231091">
                <a:tc>
                  <a:txBody>
                    <a:bodyPr/>
                    <a:lstStyle/>
                    <a:p>
                      <a:pPr algn="just">
                        <a:lnSpc>
                          <a:spcPct val="115000"/>
                        </a:lnSpc>
                        <a:spcAft>
                          <a:spcPts val="0"/>
                        </a:spcAft>
                      </a:pPr>
                      <a:r>
                        <a:rPr lang="en-GB" sz="1400">
                          <a:effectLst/>
                        </a:rPr>
                        <a:t>Band 7</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16</a:t>
                      </a:r>
                      <a:endParaRPr lang="en-GB" sz="1200">
                        <a:effectLst/>
                        <a:latin typeface="Times New Roman"/>
                        <a:ea typeface="Times New Roman"/>
                      </a:endParaRPr>
                    </a:p>
                  </a:txBody>
                  <a:tcPr marL="68580" marR="68580" marT="0" marB="0"/>
                </a:tc>
              </a:tr>
              <a:tr h="231091">
                <a:tc>
                  <a:txBody>
                    <a:bodyPr/>
                    <a:lstStyle/>
                    <a:p>
                      <a:pPr algn="just">
                        <a:lnSpc>
                          <a:spcPct val="115000"/>
                        </a:lnSpc>
                        <a:spcAft>
                          <a:spcPts val="0"/>
                        </a:spcAft>
                      </a:pPr>
                      <a:r>
                        <a:rPr lang="en-GB" sz="1400">
                          <a:effectLst/>
                        </a:rPr>
                        <a:t>Band 8a</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4</a:t>
                      </a:r>
                      <a:endParaRPr lang="en-GB" sz="1200">
                        <a:effectLst/>
                        <a:latin typeface="Times New Roman"/>
                        <a:ea typeface="Times New Roman"/>
                      </a:endParaRPr>
                    </a:p>
                  </a:txBody>
                  <a:tcPr marL="68580" marR="68580" marT="0" marB="0"/>
                </a:tc>
              </a:tr>
              <a:tr h="231091">
                <a:tc>
                  <a:txBody>
                    <a:bodyPr/>
                    <a:lstStyle/>
                    <a:p>
                      <a:pPr algn="just">
                        <a:lnSpc>
                          <a:spcPct val="115000"/>
                        </a:lnSpc>
                        <a:spcAft>
                          <a:spcPts val="0"/>
                        </a:spcAft>
                      </a:pPr>
                      <a:r>
                        <a:rPr lang="en-GB" sz="1400">
                          <a:effectLst/>
                        </a:rPr>
                        <a:t>Band 8b</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1</a:t>
                      </a:r>
                      <a:endParaRPr lang="en-GB" sz="1200">
                        <a:effectLst/>
                        <a:latin typeface="Times New Roman"/>
                        <a:ea typeface="Times New Roman"/>
                      </a:endParaRPr>
                    </a:p>
                  </a:txBody>
                  <a:tcPr marL="68580" marR="68580" marT="0" marB="0"/>
                </a:tc>
              </a:tr>
              <a:tr h="231091">
                <a:tc>
                  <a:txBody>
                    <a:bodyPr/>
                    <a:lstStyle/>
                    <a:p>
                      <a:pPr algn="just">
                        <a:lnSpc>
                          <a:spcPct val="115000"/>
                        </a:lnSpc>
                        <a:spcAft>
                          <a:spcPts val="0"/>
                        </a:spcAft>
                      </a:pPr>
                      <a:r>
                        <a:rPr lang="en-GB" sz="1400">
                          <a:effectLst/>
                        </a:rPr>
                        <a:t>Band 8c</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0</a:t>
                      </a:r>
                      <a:endParaRPr lang="en-GB" sz="1200">
                        <a:effectLst/>
                        <a:latin typeface="Times New Roman"/>
                        <a:ea typeface="Times New Roman"/>
                      </a:endParaRPr>
                    </a:p>
                  </a:txBody>
                  <a:tcPr marL="68580" marR="68580" marT="0" marB="0"/>
                </a:tc>
              </a:tr>
              <a:tr h="231091">
                <a:tc>
                  <a:txBody>
                    <a:bodyPr/>
                    <a:lstStyle/>
                    <a:p>
                      <a:pPr algn="just">
                        <a:lnSpc>
                          <a:spcPct val="115000"/>
                        </a:lnSpc>
                        <a:spcAft>
                          <a:spcPts val="0"/>
                        </a:spcAft>
                      </a:pPr>
                      <a:r>
                        <a:rPr lang="en-GB" sz="1400">
                          <a:effectLst/>
                        </a:rPr>
                        <a:t>Band 8d</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2</a:t>
                      </a:r>
                      <a:endParaRPr lang="en-GB" sz="1200">
                        <a:effectLst/>
                        <a:latin typeface="Times New Roman"/>
                        <a:ea typeface="Times New Roman"/>
                      </a:endParaRPr>
                    </a:p>
                  </a:txBody>
                  <a:tcPr marL="68580" marR="68580" marT="0" marB="0"/>
                </a:tc>
              </a:tr>
              <a:tr h="231091">
                <a:tc>
                  <a:txBody>
                    <a:bodyPr/>
                    <a:lstStyle/>
                    <a:p>
                      <a:pPr algn="just">
                        <a:lnSpc>
                          <a:spcPct val="115000"/>
                        </a:lnSpc>
                        <a:spcAft>
                          <a:spcPts val="0"/>
                        </a:spcAft>
                      </a:pPr>
                      <a:r>
                        <a:rPr lang="en-GB" sz="1400">
                          <a:effectLst/>
                        </a:rPr>
                        <a:t>Total</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dirty="0">
                          <a:effectLst/>
                        </a:rPr>
                        <a:t>61</a:t>
                      </a:r>
                      <a:endParaRPr lang="en-GB" sz="1200" dirty="0">
                        <a:effectLst/>
                        <a:latin typeface="Times New Roman"/>
                        <a:ea typeface="Times New Roman"/>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863235087"/>
              </p:ext>
            </p:extLst>
          </p:nvPr>
        </p:nvGraphicFramePr>
        <p:xfrm>
          <a:off x="395536" y="4149080"/>
          <a:ext cx="2679065" cy="1717548"/>
        </p:xfrm>
        <a:graphic>
          <a:graphicData uri="http://schemas.openxmlformats.org/drawingml/2006/table">
            <a:tbl>
              <a:tblPr firstRow="1" firstCol="1" bandRow="1">
                <a:tableStyleId>{5C22544A-7EE6-4342-B048-85BDC9FD1C3A}</a:tableStyleId>
              </a:tblPr>
              <a:tblGrid>
                <a:gridCol w="1868805"/>
                <a:gridCol w="810260"/>
              </a:tblGrid>
              <a:tr h="0">
                <a:tc gridSpan="2">
                  <a:txBody>
                    <a:bodyPr/>
                    <a:lstStyle/>
                    <a:p>
                      <a:pPr algn="just">
                        <a:lnSpc>
                          <a:spcPct val="115000"/>
                        </a:lnSpc>
                        <a:spcAft>
                          <a:spcPts val="0"/>
                        </a:spcAft>
                      </a:pPr>
                      <a:r>
                        <a:rPr lang="en-GB" sz="1400" dirty="0">
                          <a:effectLst/>
                        </a:rPr>
                        <a:t>By Division</a:t>
                      </a:r>
                      <a:endParaRPr lang="en-GB" sz="1200" dirty="0">
                        <a:effectLst/>
                        <a:latin typeface="Times New Roman"/>
                        <a:ea typeface="Times New Roman"/>
                      </a:endParaRPr>
                    </a:p>
                  </a:txBody>
                  <a:tcPr marL="68580" marR="68580" marT="0" marB="0"/>
                </a:tc>
                <a:tc hMerge="1">
                  <a:txBody>
                    <a:bodyPr/>
                    <a:lstStyle/>
                    <a:p>
                      <a:endParaRPr lang="en-GB"/>
                    </a:p>
                  </a:txBody>
                  <a:tcPr/>
                </a:tc>
              </a:tr>
              <a:tr h="0">
                <a:tc>
                  <a:txBody>
                    <a:bodyPr/>
                    <a:lstStyle/>
                    <a:p>
                      <a:pPr algn="just">
                        <a:lnSpc>
                          <a:spcPct val="115000"/>
                        </a:lnSpc>
                        <a:spcAft>
                          <a:spcPts val="0"/>
                        </a:spcAft>
                      </a:pPr>
                      <a:r>
                        <a:rPr lang="en-GB" sz="1400">
                          <a:effectLst/>
                        </a:rPr>
                        <a:t>  Acute</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21</a:t>
                      </a:r>
                      <a:endParaRPr lang="en-GB" sz="120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North CHP</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23</a:t>
                      </a:r>
                      <a:endParaRPr lang="en-GB" sz="120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South CHP</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11</a:t>
                      </a:r>
                      <a:endParaRPr lang="en-GB" sz="120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PSSD</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3</a:t>
                      </a:r>
                      <a:endParaRPr lang="en-GB" sz="120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Corporate</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3</a:t>
                      </a:r>
                      <a:endParaRPr lang="en-GB" sz="120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Total</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dirty="0">
                          <a:effectLst/>
                        </a:rPr>
                        <a:t>61</a:t>
                      </a:r>
                      <a:endParaRPr lang="en-GB" sz="1200" dirty="0">
                        <a:effectLst/>
                        <a:latin typeface="Times New Roman"/>
                        <a:ea typeface="Times New Roman"/>
                      </a:endParaRPr>
                    </a:p>
                  </a:txBody>
                  <a:tcPr marL="68580" marR="68580"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75194104"/>
              </p:ext>
            </p:extLst>
          </p:nvPr>
        </p:nvGraphicFramePr>
        <p:xfrm>
          <a:off x="3491880" y="1628800"/>
          <a:ext cx="2448272" cy="3435096"/>
        </p:xfrm>
        <a:graphic>
          <a:graphicData uri="http://schemas.openxmlformats.org/drawingml/2006/table">
            <a:tbl>
              <a:tblPr firstRow="1" firstCol="1" bandRow="1">
                <a:tableStyleId>{5C22544A-7EE6-4342-B048-85BDC9FD1C3A}</a:tableStyleId>
              </a:tblPr>
              <a:tblGrid>
                <a:gridCol w="1463269"/>
                <a:gridCol w="985003"/>
              </a:tblGrid>
              <a:tr h="57280">
                <a:tc gridSpan="2">
                  <a:txBody>
                    <a:bodyPr/>
                    <a:lstStyle/>
                    <a:p>
                      <a:pPr algn="l">
                        <a:lnSpc>
                          <a:spcPct val="115000"/>
                        </a:lnSpc>
                        <a:spcAft>
                          <a:spcPts val="0"/>
                        </a:spcAft>
                      </a:pPr>
                      <a:r>
                        <a:rPr lang="en-GB" sz="1400" dirty="0">
                          <a:effectLst/>
                        </a:rPr>
                        <a:t>By Reason for Redeployment</a:t>
                      </a:r>
                      <a:endParaRPr lang="en-GB" sz="1200" dirty="0">
                        <a:effectLst/>
                        <a:latin typeface="Times New Roman"/>
                        <a:ea typeface="Times New Roman"/>
                      </a:endParaRPr>
                    </a:p>
                  </a:txBody>
                  <a:tcPr marL="68580" marR="68580" marT="0" marB="0"/>
                </a:tc>
                <a:tc hMerge="1">
                  <a:txBody>
                    <a:bodyPr/>
                    <a:lstStyle/>
                    <a:p>
                      <a:endParaRPr lang="en-GB"/>
                    </a:p>
                  </a:txBody>
                  <a:tcPr/>
                </a:tc>
              </a:tr>
              <a:tr h="0">
                <a:tc>
                  <a:txBody>
                    <a:bodyPr/>
                    <a:lstStyle/>
                    <a:p>
                      <a:pPr algn="just">
                        <a:lnSpc>
                          <a:spcPct val="115000"/>
                        </a:lnSpc>
                        <a:spcAft>
                          <a:spcPts val="0"/>
                        </a:spcAft>
                      </a:pPr>
                      <a:r>
                        <a:rPr lang="en-GB" sz="1400">
                          <a:effectLst/>
                        </a:rPr>
                        <a:t>End of Fixed-Term</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23</a:t>
                      </a:r>
                      <a:endParaRPr lang="en-GB" sz="120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Capability</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dirty="0">
                          <a:effectLst/>
                        </a:rPr>
                        <a:t>2</a:t>
                      </a:r>
                      <a:endParaRPr lang="en-GB" sz="1200" dirty="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Ill Health</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5</a:t>
                      </a:r>
                      <a:endParaRPr lang="en-GB" sz="120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Organisational Change</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27</a:t>
                      </a:r>
                      <a:endParaRPr lang="en-GB" sz="120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Band/Shift Protection</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2</a:t>
                      </a:r>
                      <a:endParaRPr lang="en-GB" sz="120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Irreconcilable Breakdown</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1</a:t>
                      </a:r>
                      <a:endParaRPr lang="en-GB" sz="120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Other (Management decision)</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a:effectLst/>
                        </a:rPr>
                        <a:t>1</a:t>
                      </a:r>
                      <a:endParaRPr lang="en-GB" sz="1200">
                        <a:effectLst/>
                        <a:latin typeface="Times New Roman"/>
                        <a:ea typeface="Times New Roman"/>
                      </a:endParaRPr>
                    </a:p>
                  </a:txBody>
                  <a:tcPr marL="68580" marR="68580" marT="0" marB="0"/>
                </a:tc>
              </a:tr>
              <a:tr h="0">
                <a:tc>
                  <a:txBody>
                    <a:bodyPr/>
                    <a:lstStyle/>
                    <a:p>
                      <a:pPr algn="just">
                        <a:lnSpc>
                          <a:spcPct val="115000"/>
                        </a:lnSpc>
                        <a:spcAft>
                          <a:spcPts val="0"/>
                        </a:spcAft>
                      </a:pPr>
                      <a:r>
                        <a:rPr lang="en-GB" sz="1400">
                          <a:effectLst/>
                        </a:rPr>
                        <a:t>Total </a:t>
                      </a:r>
                      <a:endParaRPr lang="en-GB" sz="1200">
                        <a:effectLst/>
                        <a:latin typeface="Times New Roman"/>
                        <a:ea typeface="Times New Roman"/>
                      </a:endParaRPr>
                    </a:p>
                  </a:txBody>
                  <a:tcPr marL="68580" marR="68580" marT="0" marB="0"/>
                </a:tc>
                <a:tc>
                  <a:txBody>
                    <a:bodyPr/>
                    <a:lstStyle/>
                    <a:p>
                      <a:pPr algn="ctr">
                        <a:lnSpc>
                          <a:spcPct val="115000"/>
                        </a:lnSpc>
                        <a:spcAft>
                          <a:spcPts val="0"/>
                        </a:spcAft>
                      </a:pPr>
                      <a:r>
                        <a:rPr lang="en-GB" sz="1400" dirty="0">
                          <a:effectLst/>
                        </a:rPr>
                        <a:t>61</a:t>
                      </a:r>
                      <a:endParaRPr lang="en-GB" sz="1200" dirty="0">
                        <a:effectLst/>
                        <a:latin typeface="Times New Roman"/>
                        <a:ea typeface="Times New Roman"/>
                      </a:endParaRPr>
                    </a:p>
                  </a:txBody>
                  <a:tcPr marL="68580" marR="68580" marT="0" marB="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527685420"/>
              </p:ext>
            </p:extLst>
          </p:nvPr>
        </p:nvGraphicFramePr>
        <p:xfrm>
          <a:off x="467544" y="1628800"/>
          <a:ext cx="2499360" cy="2343150"/>
        </p:xfrm>
        <a:graphic>
          <a:graphicData uri="http://schemas.openxmlformats.org/drawingml/2006/table">
            <a:tbl>
              <a:tblPr firstRow="1" firstCol="1" bandRow="1">
                <a:tableStyleId>{5C22544A-7EE6-4342-B048-85BDC9FD1C3A}</a:tableStyleId>
              </a:tblPr>
              <a:tblGrid>
                <a:gridCol w="1868805"/>
                <a:gridCol w="630555"/>
              </a:tblGrid>
              <a:tr h="250190">
                <a:tc gridSpan="2">
                  <a:txBody>
                    <a:bodyPr/>
                    <a:lstStyle/>
                    <a:p>
                      <a:pPr algn="just">
                        <a:spcAft>
                          <a:spcPts val="0"/>
                        </a:spcAft>
                      </a:pPr>
                      <a:r>
                        <a:rPr lang="en-GB" sz="1400" dirty="0">
                          <a:effectLst/>
                        </a:rPr>
                        <a:t>By Job Family</a:t>
                      </a:r>
                      <a:endParaRPr lang="en-GB" sz="1200" dirty="0">
                        <a:effectLst/>
                        <a:latin typeface="Times New Roman"/>
                        <a:ea typeface="Times New Roman"/>
                      </a:endParaRPr>
                    </a:p>
                  </a:txBody>
                  <a:tcPr marL="68580" marR="68580" marT="0" marB="0"/>
                </a:tc>
                <a:tc hMerge="1">
                  <a:txBody>
                    <a:bodyPr/>
                    <a:lstStyle/>
                    <a:p>
                      <a:endParaRPr lang="en-GB"/>
                    </a:p>
                  </a:txBody>
                  <a:tcPr/>
                </a:tc>
              </a:tr>
              <a:tr h="261620">
                <a:tc>
                  <a:txBody>
                    <a:bodyPr/>
                    <a:lstStyle/>
                    <a:p>
                      <a:pPr algn="just">
                        <a:spcAft>
                          <a:spcPts val="0"/>
                        </a:spcAft>
                      </a:pPr>
                      <a:r>
                        <a:rPr lang="en-GB" sz="1400">
                          <a:effectLst/>
                        </a:rPr>
                        <a:t>Admin &amp; Clerical</a:t>
                      </a:r>
                      <a:endParaRPr lang="en-GB" sz="1200">
                        <a:effectLst/>
                        <a:latin typeface="Times New Roman"/>
                        <a:ea typeface="Times New Roman"/>
                      </a:endParaRPr>
                    </a:p>
                  </a:txBody>
                  <a:tcPr marL="68580" marR="68580" marT="0" marB="0"/>
                </a:tc>
                <a:tc>
                  <a:txBody>
                    <a:bodyPr/>
                    <a:lstStyle/>
                    <a:p>
                      <a:pPr algn="ctr">
                        <a:spcAft>
                          <a:spcPts val="0"/>
                        </a:spcAft>
                      </a:pPr>
                      <a:r>
                        <a:rPr lang="en-GB" sz="1400">
                          <a:effectLst/>
                        </a:rPr>
                        <a:t>2</a:t>
                      </a:r>
                      <a:endParaRPr lang="en-GB" sz="1200">
                        <a:effectLst/>
                        <a:latin typeface="Times New Roman"/>
                        <a:ea typeface="Times New Roman"/>
                      </a:endParaRPr>
                    </a:p>
                  </a:txBody>
                  <a:tcPr marL="68580" marR="68580" marT="0" marB="0"/>
                </a:tc>
              </a:tr>
              <a:tr h="261620">
                <a:tc>
                  <a:txBody>
                    <a:bodyPr/>
                    <a:lstStyle/>
                    <a:p>
                      <a:pPr algn="just">
                        <a:spcAft>
                          <a:spcPts val="0"/>
                        </a:spcAft>
                      </a:pPr>
                      <a:r>
                        <a:rPr lang="en-GB" sz="1400">
                          <a:effectLst/>
                        </a:rPr>
                        <a:t>AHP</a:t>
                      </a:r>
                      <a:endParaRPr lang="en-GB" sz="1200">
                        <a:effectLst/>
                        <a:latin typeface="Times New Roman"/>
                        <a:ea typeface="Times New Roman"/>
                      </a:endParaRPr>
                    </a:p>
                  </a:txBody>
                  <a:tcPr marL="68580" marR="68580" marT="0" marB="0"/>
                </a:tc>
                <a:tc>
                  <a:txBody>
                    <a:bodyPr/>
                    <a:lstStyle/>
                    <a:p>
                      <a:pPr algn="ctr">
                        <a:spcAft>
                          <a:spcPts val="0"/>
                        </a:spcAft>
                      </a:pPr>
                      <a:r>
                        <a:rPr lang="en-GB" sz="1400">
                          <a:effectLst/>
                        </a:rPr>
                        <a:t>7</a:t>
                      </a:r>
                      <a:endParaRPr lang="en-GB" sz="1200">
                        <a:effectLst/>
                        <a:latin typeface="Times New Roman"/>
                        <a:ea typeface="Times New Roman"/>
                      </a:endParaRPr>
                    </a:p>
                  </a:txBody>
                  <a:tcPr marL="68580" marR="68580" marT="0" marB="0"/>
                </a:tc>
              </a:tr>
              <a:tr h="261620">
                <a:tc>
                  <a:txBody>
                    <a:bodyPr/>
                    <a:lstStyle/>
                    <a:p>
                      <a:pPr algn="just">
                        <a:spcAft>
                          <a:spcPts val="0"/>
                        </a:spcAft>
                      </a:pPr>
                      <a:r>
                        <a:rPr lang="en-GB" sz="1400">
                          <a:effectLst/>
                        </a:rPr>
                        <a:t>N&amp;M</a:t>
                      </a:r>
                      <a:endParaRPr lang="en-GB" sz="1200">
                        <a:effectLst/>
                        <a:latin typeface="Times New Roman"/>
                        <a:ea typeface="Times New Roman"/>
                      </a:endParaRPr>
                    </a:p>
                  </a:txBody>
                  <a:tcPr marL="68580" marR="68580" marT="0" marB="0"/>
                </a:tc>
                <a:tc>
                  <a:txBody>
                    <a:bodyPr/>
                    <a:lstStyle/>
                    <a:p>
                      <a:pPr algn="ctr">
                        <a:spcAft>
                          <a:spcPts val="0"/>
                        </a:spcAft>
                      </a:pPr>
                      <a:r>
                        <a:rPr lang="en-GB" sz="1400">
                          <a:effectLst/>
                        </a:rPr>
                        <a:t>39</a:t>
                      </a:r>
                      <a:endParaRPr lang="en-GB" sz="1200">
                        <a:effectLst/>
                        <a:latin typeface="Times New Roman"/>
                        <a:ea typeface="Times New Roman"/>
                      </a:endParaRPr>
                    </a:p>
                  </a:txBody>
                  <a:tcPr marL="68580" marR="68580" marT="0" marB="0"/>
                </a:tc>
              </a:tr>
              <a:tr h="261620">
                <a:tc>
                  <a:txBody>
                    <a:bodyPr/>
                    <a:lstStyle/>
                    <a:p>
                      <a:pPr algn="just">
                        <a:spcAft>
                          <a:spcPts val="0"/>
                        </a:spcAft>
                      </a:pPr>
                      <a:r>
                        <a:rPr lang="en-GB" sz="1400">
                          <a:effectLst/>
                        </a:rPr>
                        <a:t>Other Therapeutic</a:t>
                      </a:r>
                      <a:endParaRPr lang="en-GB" sz="1200">
                        <a:effectLst/>
                        <a:latin typeface="Times New Roman"/>
                        <a:ea typeface="Times New Roman"/>
                      </a:endParaRPr>
                    </a:p>
                  </a:txBody>
                  <a:tcPr marL="68580" marR="68580" marT="0" marB="0"/>
                </a:tc>
                <a:tc>
                  <a:txBody>
                    <a:bodyPr/>
                    <a:lstStyle/>
                    <a:p>
                      <a:pPr algn="ctr">
                        <a:spcAft>
                          <a:spcPts val="0"/>
                        </a:spcAft>
                      </a:pPr>
                      <a:r>
                        <a:rPr lang="en-GB" sz="1400">
                          <a:effectLst/>
                        </a:rPr>
                        <a:t>4</a:t>
                      </a:r>
                      <a:endParaRPr lang="en-GB" sz="1200">
                        <a:effectLst/>
                        <a:latin typeface="Times New Roman"/>
                        <a:ea typeface="Times New Roman"/>
                      </a:endParaRPr>
                    </a:p>
                  </a:txBody>
                  <a:tcPr marL="68580" marR="68580" marT="0" marB="0"/>
                </a:tc>
              </a:tr>
              <a:tr h="261620">
                <a:tc>
                  <a:txBody>
                    <a:bodyPr/>
                    <a:lstStyle/>
                    <a:p>
                      <a:pPr algn="just">
                        <a:spcAft>
                          <a:spcPts val="0"/>
                        </a:spcAft>
                      </a:pPr>
                      <a:r>
                        <a:rPr lang="en-GB" sz="1400">
                          <a:effectLst/>
                        </a:rPr>
                        <a:t>Personal &amp; Social Care</a:t>
                      </a:r>
                      <a:endParaRPr lang="en-GB" sz="1200">
                        <a:effectLst/>
                        <a:latin typeface="Times New Roman"/>
                        <a:ea typeface="Times New Roman"/>
                      </a:endParaRPr>
                    </a:p>
                  </a:txBody>
                  <a:tcPr marL="68580" marR="68580" marT="0" marB="0"/>
                </a:tc>
                <a:tc>
                  <a:txBody>
                    <a:bodyPr/>
                    <a:lstStyle/>
                    <a:p>
                      <a:pPr algn="ctr">
                        <a:spcAft>
                          <a:spcPts val="0"/>
                        </a:spcAft>
                      </a:pPr>
                      <a:r>
                        <a:rPr lang="en-GB" sz="1400">
                          <a:effectLst/>
                        </a:rPr>
                        <a:t>2</a:t>
                      </a:r>
                      <a:endParaRPr lang="en-GB" sz="1200">
                        <a:effectLst/>
                        <a:latin typeface="Times New Roman"/>
                        <a:ea typeface="Times New Roman"/>
                      </a:endParaRPr>
                    </a:p>
                  </a:txBody>
                  <a:tcPr marL="68580" marR="68580" marT="0" marB="0"/>
                </a:tc>
              </a:tr>
              <a:tr h="261620">
                <a:tc>
                  <a:txBody>
                    <a:bodyPr/>
                    <a:lstStyle/>
                    <a:p>
                      <a:pPr algn="just">
                        <a:spcAft>
                          <a:spcPts val="0"/>
                        </a:spcAft>
                      </a:pPr>
                      <a:r>
                        <a:rPr lang="en-GB" sz="1400">
                          <a:effectLst/>
                        </a:rPr>
                        <a:t>HSS</a:t>
                      </a:r>
                      <a:endParaRPr lang="en-GB" sz="1200">
                        <a:effectLst/>
                        <a:latin typeface="Times New Roman"/>
                        <a:ea typeface="Times New Roman"/>
                      </a:endParaRPr>
                    </a:p>
                  </a:txBody>
                  <a:tcPr marL="68580" marR="68580" marT="0" marB="0"/>
                </a:tc>
                <a:tc>
                  <a:txBody>
                    <a:bodyPr/>
                    <a:lstStyle/>
                    <a:p>
                      <a:pPr algn="ctr">
                        <a:spcAft>
                          <a:spcPts val="0"/>
                        </a:spcAft>
                      </a:pPr>
                      <a:r>
                        <a:rPr lang="en-GB" sz="1400">
                          <a:effectLst/>
                        </a:rPr>
                        <a:t>4</a:t>
                      </a:r>
                      <a:endParaRPr lang="en-GB" sz="1200">
                        <a:effectLst/>
                        <a:latin typeface="Times New Roman"/>
                        <a:ea typeface="Times New Roman"/>
                      </a:endParaRPr>
                    </a:p>
                  </a:txBody>
                  <a:tcPr marL="68580" marR="68580" marT="0" marB="0"/>
                </a:tc>
              </a:tr>
              <a:tr h="261620">
                <a:tc>
                  <a:txBody>
                    <a:bodyPr/>
                    <a:lstStyle/>
                    <a:p>
                      <a:pPr algn="just">
                        <a:spcAft>
                          <a:spcPts val="0"/>
                        </a:spcAft>
                      </a:pPr>
                      <a:r>
                        <a:rPr lang="en-GB" sz="1400">
                          <a:effectLst/>
                        </a:rPr>
                        <a:t>Support Services</a:t>
                      </a:r>
                      <a:endParaRPr lang="en-GB" sz="1200">
                        <a:effectLst/>
                        <a:latin typeface="Times New Roman"/>
                        <a:ea typeface="Times New Roman"/>
                      </a:endParaRPr>
                    </a:p>
                  </a:txBody>
                  <a:tcPr marL="68580" marR="68580" marT="0" marB="0"/>
                </a:tc>
                <a:tc>
                  <a:txBody>
                    <a:bodyPr/>
                    <a:lstStyle/>
                    <a:p>
                      <a:pPr algn="ctr">
                        <a:spcAft>
                          <a:spcPts val="0"/>
                        </a:spcAft>
                      </a:pPr>
                      <a:r>
                        <a:rPr lang="en-GB" sz="1400">
                          <a:effectLst/>
                        </a:rPr>
                        <a:t>3</a:t>
                      </a:r>
                      <a:endParaRPr lang="en-GB" sz="1200">
                        <a:effectLst/>
                        <a:latin typeface="Times New Roman"/>
                        <a:ea typeface="Times New Roman"/>
                      </a:endParaRPr>
                    </a:p>
                  </a:txBody>
                  <a:tcPr marL="68580" marR="68580" marT="0" marB="0"/>
                </a:tc>
              </a:tr>
              <a:tr h="261620">
                <a:tc>
                  <a:txBody>
                    <a:bodyPr/>
                    <a:lstStyle/>
                    <a:p>
                      <a:pPr algn="just">
                        <a:spcAft>
                          <a:spcPts val="0"/>
                        </a:spcAft>
                      </a:pPr>
                      <a:r>
                        <a:rPr lang="en-GB" sz="1400">
                          <a:effectLst/>
                        </a:rPr>
                        <a:t>Total</a:t>
                      </a:r>
                      <a:endParaRPr lang="en-GB" sz="1200">
                        <a:effectLst/>
                        <a:latin typeface="Times New Roman"/>
                        <a:ea typeface="Times New Roman"/>
                      </a:endParaRPr>
                    </a:p>
                  </a:txBody>
                  <a:tcPr marL="68580" marR="68580" marT="0" marB="0"/>
                </a:tc>
                <a:tc>
                  <a:txBody>
                    <a:bodyPr/>
                    <a:lstStyle/>
                    <a:p>
                      <a:pPr algn="ctr">
                        <a:spcAft>
                          <a:spcPts val="0"/>
                        </a:spcAft>
                      </a:pPr>
                      <a:r>
                        <a:rPr lang="en-GB" sz="1400" dirty="0">
                          <a:effectLst/>
                        </a:rPr>
                        <a:t>61</a:t>
                      </a:r>
                      <a:endParaRPr lang="en-GB" sz="1200" dirty="0">
                        <a:effectLst/>
                        <a:latin typeface="Times New Roman"/>
                        <a:ea typeface="Times New Roman"/>
                      </a:endParaRPr>
                    </a:p>
                  </a:txBody>
                  <a:tcPr marL="68580" marR="68580" marT="0" marB="0"/>
                </a:tc>
              </a:tr>
            </a:tbl>
          </a:graphicData>
        </a:graphic>
      </p:graphicFrame>
      <p:sp>
        <p:nvSpPr>
          <p:cNvPr id="8" name="Rectangle 1"/>
          <p:cNvSpPr>
            <a:spLocks noChangeArrowheads="1"/>
          </p:cNvSpPr>
          <p:nvPr/>
        </p:nvSpPr>
        <p:spPr bwMode="auto">
          <a:xfrm>
            <a:off x="467544" y="853206"/>
            <a:ext cx="8208912"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i="0" u="sng" strike="noStrike" cap="none" normalizeH="0" baseline="0" dirty="0" smtClean="0">
                <a:ln>
                  <a:noFill/>
                </a:ln>
                <a:solidFill>
                  <a:schemeClr val="tx1"/>
                </a:solidFill>
                <a:effectLst/>
                <a:ea typeface="Times New Roman" pitchFamily="18" charset="0"/>
                <a:cs typeface="Arial" pitchFamily="34" charset="0"/>
              </a:rPr>
              <a:t>Current redeployment register</a:t>
            </a:r>
            <a:endParaRPr kumimoji="0" lang="en-GB"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i="0" u="none" strike="noStrike" cap="none" normalizeH="0" baseline="0" dirty="0" smtClean="0">
                <a:ln>
                  <a:noFill/>
                </a:ln>
                <a:solidFill>
                  <a:schemeClr val="tx1"/>
                </a:solidFill>
                <a:effectLst/>
                <a:ea typeface="Times New Roman" pitchFamily="18" charset="0"/>
                <a:cs typeface="Arial" pitchFamily="34" charset="0"/>
              </a:rPr>
              <a:t>There are currently sixty one individuals on the redeployment register as follows:-</a:t>
            </a:r>
            <a:endParaRPr kumimoji="0" lang="en-GB"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
            </a:r>
            <a:br>
              <a:rPr kumimoji="0" lang="en-GB" sz="14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br>
            <a:endParaRPr kumimoji="0" lang="en-GB"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p:nvPr/>
        </p:nvSpPr>
        <p:spPr>
          <a:xfrm>
            <a:off x="467544" y="5877272"/>
            <a:ext cx="8280920" cy="646331"/>
          </a:xfrm>
          <a:prstGeom prst="rect">
            <a:avLst/>
          </a:prstGeom>
        </p:spPr>
        <p:txBody>
          <a:bodyPr wrap="square">
            <a:spAutoFit/>
          </a:bodyPr>
          <a:lstStyle/>
          <a:p>
            <a:r>
              <a:rPr lang="en-GB" dirty="0"/>
              <a:t>A further fifty nine individuals will be added to the register over the next three months due to the impending expiry of their fixed-term contracts.</a:t>
            </a:r>
          </a:p>
        </p:txBody>
      </p:sp>
    </p:spTree>
    <p:extLst>
      <p:ext uri="{BB962C8B-B14F-4D97-AF65-F5344CB8AC3E}">
        <p14:creationId xmlns:p14="http://schemas.microsoft.com/office/powerpoint/2010/main" val="2136994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Monitoring of redeployment matches</a:t>
            </a:r>
            <a:endParaRPr lang="en-GB" dirty="0"/>
          </a:p>
        </p:txBody>
      </p:sp>
      <p:sp>
        <p:nvSpPr>
          <p:cNvPr id="3" name="Content Placeholder 2"/>
          <p:cNvSpPr>
            <a:spLocks noGrp="1"/>
          </p:cNvSpPr>
          <p:nvPr>
            <p:ph idx="1"/>
          </p:nvPr>
        </p:nvSpPr>
        <p:spPr>
          <a:xfrm>
            <a:off x="822960" y="1100628"/>
            <a:ext cx="7520940" cy="5136684"/>
          </a:xfrm>
        </p:spPr>
        <p:txBody>
          <a:bodyPr>
            <a:normAutofit/>
          </a:bodyPr>
          <a:lstStyle/>
          <a:p>
            <a:r>
              <a:rPr lang="en-GB" dirty="0"/>
              <a:t> </a:t>
            </a:r>
          </a:p>
          <a:p>
            <a:pPr lvl="0"/>
            <a:r>
              <a:rPr lang="en-GB" dirty="0" smtClean="0"/>
              <a:t>Re-</a:t>
            </a:r>
            <a:r>
              <a:rPr lang="en-GB" dirty="0" err="1" smtClean="0"/>
              <a:t>deployees</a:t>
            </a:r>
            <a:r>
              <a:rPr lang="en-GB" dirty="0" smtClean="0"/>
              <a:t> </a:t>
            </a:r>
            <a:r>
              <a:rPr lang="en-GB" dirty="0"/>
              <a:t>are contacted twelve weeks after having been matched to a post and are asked two questions:-</a:t>
            </a:r>
          </a:p>
          <a:p>
            <a:r>
              <a:rPr lang="en-GB" dirty="0"/>
              <a:t> </a:t>
            </a:r>
          </a:p>
          <a:p>
            <a:r>
              <a:rPr lang="en-GB" dirty="0"/>
              <a:t>Q1. How you are in your new role do you feel you have the knowledge and skill required to carry out your role effectively?</a:t>
            </a:r>
          </a:p>
          <a:p>
            <a:r>
              <a:rPr lang="en-GB" dirty="0"/>
              <a:t> </a:t>
            </a:r>
          </a:p>
          <a:p>
            <a:r>
              <a:rPr lang="en-GB" dirty="0"/>
              <a:t>Q2.   If you have answered “no” to Q1 did you agree a PDP with your manager on taking up your post and if so has this been implemented?  Please give any details you feel are relevant.</a:t>
            </a:r>
          </a:p>
          <a:p>
            <a:r>
              <a:rPr lang="en-GB" dirty="0"/>
              <a:t> </a:t>
            </a:r>
          </a:p>
          <a:p>
            <a:r>
              <a:rPr lang="en-GB" dirty="0"/>
              <a:t>During the year only two </a:t>
            </a:r>
            <a:r>
              <a:rPr lang="en-GB" dirty="0" smtClean="0"/>
              <a:t>re-</a:t>
            </a:r>
            <a:r>
              <a:rPr lang="en-GB" dirty="0" err="1" smtClean="0"/>
              <a:t>deployees</a:t>
            </a:r>
            <a:r>
              <a:rPr lang="en-GB" dirty="0" smtClean="0"/>
              <a:t> </a:t>
            </a:r>
            <a:r>
              <a:rPr lang="en-GB" dirty="0"/>
              <a:t>have responded with a  negative reply to Q1 and these were followed up by the appropriate HR advisor.</a:t>
            </a:r>
          </a:p>
          <a:p>
            <a:endParaRPr lang="en-GB" dirty="0"/>
          </a:p>
        </p:txBody>
      </p:sp>
    </p:spTree>
    <p:extLst>
      <p:ext uri="{BB962C8B-B14F-4D97-AF65-F5344CB8AC3E}">
        <p14:creationId xmlns:p14="http://schemas.microsoft.com/office/powerpoint/2010/main" val="1165097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developments &amp; challenges</a:t>
            </a:r>
            <a:endParaRPr lang="en-GB" dirty="0"/>
          </a:p>
        </p:txBody>
      </p:sp>
      <p:sp>
        <p:nvSpPr>
          <p:cNvPr id="3" name="Content Placeholder 2"/>
          <p:cNvSpPr>
            <a:spLocks noGrp="1"/>
          </p:cNvSpPr>
          <p:nvPr>
            <p:ph idx="1"/>
          </p:nvPr>
        </p:nvSpPr>
        <p:spPr>
          <a:xfrm>
            <a:off x="822960" y="1100628"/>
            <a:ext cx="7520940" cy="5136684"/>
          </a:xfrm>
        </p:spPr>
        <p:txBody>
          <a:bodyPr>
            <a:normAutofit/>
          </a:bodyPr>
          <a:lstStyle/>
          <a:p>
            <a:r>
              <a:rPr lang="en-GB" dirty="0"/>
              <a:t> </a:t>
            </a:r>
          </a:p>
          <a:p>
            <a:pPr lvl="0"/>
            <a:r>
              <a:rPr lang="en-GB" dirty="0"/>
              <a:t>An adaption of the programme implemented last year to support staff on the register is being developed.  This is specifically for staff within the medical records department that will be affected by the </a:t>
            </a:r>
            <a:r>
              <a:rPr lang="en-GB" dirty="0" err="1"/>
              <a:t>eCasenote</a:t>
            </a:r>
            <a:r>
              <a:rPr lang="en-GB" dirty="0"/>
              <a:t> project.</a:t>
            </a:r>
          </a:p>
          <a:p>
            <a:r>
              <a:rPr lang="en-GB" dirty="0"/>
              <a:t> </a:t>
            </a:r>
          </a:p>
          <a:p>
            <a:pPr lvl="0"/>
            <a:r>
              <a:rPr lang="en-GB" dirty="0"/>
              <a:t>The admin resources required to support the weekly panel are considerable and the frequency of the meetings are demanding.  The panel is required to meet on a weekly basis due to the number of vacancies notified to the department and the need for these to be processed promptly.</a:t>
            </a:r>
          </a:p>
          <a:p>
            <a:r>
              <a:rPr lang="en-GB" dirty="0"/>
              <a:t> </a:t>
            </a:r>
          </a:p>
          <a:p>
            <a:r>
              <a:rPr lang="en-GB" dirty="0"/>
              <a:t>Resistance from both </a:t>
            </a:r>
            <a:r>
              <a:rPr lang="en-GB" dirty="0" err="1"/>
              <a:t>redeployees</a:t>
            </a:r>
            <a:r>
              <a:rPr lang="en-GB" dirty="0"/>
              <a:t> and managers of potential “receiving” departments can be significant and time consuming to address.  This then has implications for the timescales within which vacancies should be filled.  In order to address this we are piloting a new system whereby vacancies are advertised at the same time as being presented to the redeployment panel.  Should a match be identified the vacancy is withdrawn from advert.</a:t>
            </a:r>
          </a:p>
          <a:p>
            <a:endParaRPr lang="en-GB" dirty="0"/>
          </a:p>
        </p:txBody>
      </p:sp>
    </p:spTree>
    <p:extLst>
      <p:ext uri="{BB962C8B-B14F-4D97-AF65-F5344CB8AC3E}">
        <p14:creationId xmlns:p14="http://schemas.microsoft.com/office/powerpoint/2010/main" val="23337303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35</TotalTime>
  <Words>341</Words>
  <Application>Microsoft Office PowerPoint</Application>
  <PresentationFormat>On-screen Show (4:3)</PresentationFormat>
  <Paragraphs>149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Angles</vt:lpstr>
      <vt:lpstr>REDEPLOYMENT – STAFF SIDE INVOLVEMENT</vt:lpstr>
      <vt:lpstr>Redeployment Panel Terms of Reference </vt:lpstr>
      <vt:lpstr>PowerPoint Presentation</vt:lpstr>
      <vt:lpstr>Membership of panel</vt:lpstr>
      <vt:lpstr>PowerPoint Presentation</vt:lpstr>
      <vt:lpstr>Redeployment Panel</vt:lpstr>
      <vt:lpstr>Current Redeployment register - 13/06/2014</vt:lpstr>
      <vt:lpstr>Monitoring of redeployment matches</vt:lpstr>
      <vt:lpstr>Future developments &amp; challenges</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z608458</dc:creator>
  <cp:lastModifiedBy>u418827</cp:lastModifiedBy>
  <cp:revision>5</cp:revision>
  <dcterms:created xsi:type="dcterms:W3CDTF">2014-11-04T12:15:11Z</dcterms:created>
  <dcterms:modified xsi:type="dcterms:W3CDTF">2015-01-14T10:51:49Z</dcterms:modified>
</cp:coreProperties>
</file>