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9216CD-04F9-47B0-AD7A-F397829C3A84}"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216CD-04F9-47B0-AD7A-F397829C3A84}"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216CD-04F9-47B0-AD7A-F397829C3A84}"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9216CD-04F9-47B0-AD7A-F397829C3A84}"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29216CD-04F9-47B0-AD7A-F397829C3A84}"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9216CD-04F9-47B0-AD7A-F397829C3A84}" type="datetimeFigureOut">
              <a:rPr lang="en-GB" smtClean="0"/>
              <a:t>17/11/2014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930BEE-1053-448F-BA97-CCA38BDCCB1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9216CD-04F9-47B0-AD7A-F397829C3A84}" type="datetimeFigureOut">
              <a:rPr lang="en-GB" smtClean="0"/>
              <a:t>17/11/2014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9216CD-04F9-47B0-AD7A-F397829C3A84}" type="datetimeFigureOut">
              <a:rPr lang="en-GB" smtClean="0"/>
              <a:t>17/11/2014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216CD-04F9-47B0-AD7A-F397829C3A84}" type="datetimeFigureOut">
              <a:rPr lang="en-GB" smtClean="0"/>
              <a:t>17/11/2014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629216CD-04F9-47B0-AD7A-F397829C3A84}" type="datetimeFigureOut">
              <a:rPr lang="en-GB" smtClean="0"/>
              <a:t>17/11/2014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0930BEE-1053-448F-BA97-CCA38BDCCB1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216CD-04F9-47B0-AD7A-F397829C3A84}" type="datetimeFigureOut">
              <a:rPr lang="en-GB" smtClean="0"/>
              <a:t>17/11/2014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930BEE-1053-448F-BA97-CCA38BDCCB1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9216CD-04F9-47B0-AD7A-F397829C3A84}" type="datetimeFigureOut">
              <a:rPr lang="en-GB" smtClean="0"/>
              <a:t>17/11/2014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0930BEE-1053-448F-BA97-CCA38BDCCB1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STAFF MAGAZINE – “SLAINTE”</a:t>
            </a:r>
            <a:endParaRPr lang="en-GB" dirty="0"/>
          </a:p>
        </p:txBody>
      </p:sp>
      <p:sp>
        <p:nvSpPr>
          <p:cNvPr id="3" name="Subtitle 2"/>
          <p:cNvSpPr>
            <a:spLocks noGrp="1"/>
          </p:cNvSpPr>
          <p:nvPr>
            <p:ph type="subTitle" idx="1"/>
          </p:nvPr>
        </p:nvSpPr>
        <p:spPr/>
        <p:txBody>
          <a:bodyPr/>
          <a:lstStyle/>
          <a:p>
            <a:r>
              <a:rPr lang="en-GB" dirty="0" smtClean="0"/>
              <a:t>NHS WESTERN ISLES</a:t>
            </a:r>
            <a:endParaRPr lang="en-GB" dirty="0"/>
          </a:p>
        </p:txBody>
      </p:sp>
      <p:sp>
        <p:nvSpPr>
          <p:cNvPr id="4" name="Rectangle 3"/>
          <p:cNvSpPr/>
          <p:nvPr/>
        </p:nvSpPr>
        <p:spPr>
          <a:xfrm>
            <a:off x="4211960" y="5085184"/>
            <a:ext cx="4572000" cy="954107"/>
          </a:xfrm>
          <a:prstGeom prst="rect">
            <a:avLst/>
          </a:prstGeom>
        </p:spPr>
        <p:txBody>
          <a:bodyPr>
            <a:spAutoFit/>
          </a:bodyPr>
          <a:lstStyle/>
          <a:p>
            <a:pPr algn="just"/>
            <a:r>
              <a:rPr lang="en-GB" sz="1400" dirty="0"/>
              <a:t>The Staff Magazine (Slainte) is the organisation’s preferred method for communicating a wide range of information to staff.  Slainte was named as Scottish Staff Magazine of the year in 2013.</a:t>
            </a:r>
          </a:p>
        </p:txBody>
      </p:sp>
      <p:sp>
        <p:nvSpPr>
          <p:cNvPr id="5" name="Rectangle 4"/>
          <p:cNvSpPr/>
          <p:nvPr/>
        </p:nvSpPr>
        <p:spPr>
          <a:xfrm>
            <a:off x="251520" y="192553"/>
            <a:ext cx="2275751"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Well Informed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4314730" y="2492896"/>
            <a:ext cx="4572000" cy="923330"/>
          </a:xfrm>
          <a:prstGeom prst="rect">
            <a:avLst/>
          </a:prstGeom>
        </p:spPr>
        <p:txBody>
          <a:bodyPr>
            <a:spAutoFit/>
          </a:bodyPr>
          <a:lstStyle/>
          <a:p>
            <a:pPr algn="r"/>
            <a:r>
              <a:rPr lang="de-DE" dirty="0" smtClean="0"/>
              <a:t>For further information please contact </a:t>
            </a:r>
          </a:p>
          <a:p>
            <a:pPr algn="r"/>
            <a:endParaRPr lang="de-DE" dirty="0"/>
          </a:p>
          <a:p>
            <a:pPr algn="ctr"/>
            <a:r>
              <a:rPr lang="de-DE" dirty="0" smtClean="0"/>
              <a:t>maggie.fraser1@nhs.net</a:t>
            </a:r>
            <a:endParaRPr lang="en-GB" dirty="0"/>
          </a:p>
        </p:txBody>
      </p:sp>
    </p:spTree>
    <p:extLst>
      <p:ext uri="{BB962C8B-B14F-4D97-AF65-F5344CB8AC3E}">
        <p14:creationId xmlns:p14="http://schemas.microsoft.com/office/powerpoint/2010/main" val="50668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“Slainthe” – NHS Western Isles Staff Magazine</a:t>
            </a:r>
            <a:endParaRPr lang="en-GB" sz="2400" dirty="0"/>
          </a:p>
        </p:txBody>
      </p:sp>
      <p:sp>
        <p:nvSpPr>
          <p:cNvPr id="3" name="Content Placeholder 2"/>
          <p:cNvSpPr>
            <a:spLocks noGrp="1"/>
          </p:cNvSpPr>
          <p:nvPr>
            <p:ph idx="1"/>
          </p:nvPr>
        </p:nvSpPr>
        <p:spPr>
          <a:xfrm>
            <a:off x="822960" y="1100628"/>
            <a:ext cx="7520940" cy="5352708"/>
          </a:xfrm>
        </p:spPr>
        <p:txBody>
          <a:bodyPr>
            <a:normAutofit fontScale="85000" lnSpcReduction="10000"/>
          </a:bodyPr>
          <a:lstStyle/>
          <a:p>
            <a:r>
              <a:rPr lang="en-GB" sz="1700" b="0" dirty="0" smtClean="0"/>
              <a:t>	Research </a:t>
            </a:r>
            <a:r>
              <a:rPr lang="en-GB" sz="1700" b="0" dirty="0"/>
              <a:t>strongly suggests that levels of satisfaction and wellbeing among NHS staff have a direct impact on patients’ experiences of healthcare. One of the ways NHS Western Isles invests in staff wellbeing is through the provision of a high-quality staff magazine to promote effective communication, share best practice and celebrate achievements. Investing time and resources into a publication to improve staff wellbeing is therefore not only important for staff, but is also linked to the quality of care we provide to our patients.</a:t>
            </a:r>
          </a:p>
          <a:p>
            <a:r>
              <a:rPr lang="en-GB" sz="1700" b="0" dirty="0"/>
              <a:t> </a:t>
            </a:r>
          </a:p>
          <a:p>
            <a:r>
              <a:rPr lang="en-GB" sz="1700" b="0" dirty="0" smtClean="0"/>
              <a:t>	</a:t>
            </a:r>
            <a:r>
              <a:rPr lang="en-GB" sz="1700" b="0" dirty="0" err="1" smtClean="0"/>
              <a:t>Slàinte</a:t>
            </a:r>
            <a:r>
              <a:rPr lang="en-GB" sz="1700" b="0" dirty="0" smtClean="0"/>
              <a:t> </a:t>
            </a:r>
            <a:r>
              <a:rPr lang="en-GB" sz="1700" b="0" dirty="0"/>
              <a:t>Staff Magazine was launched in March 2007 as a 38 page quarterly magazine, printed in-house, with the aim of ensuring that staff are kept well informed, in line with the Staff Governance Standard. The Editorial Team membership has evolved since the launch of the publication, to include staff members from different disciplines across the Western Isles, so that each area is represented. </a:t>
            </a:r>
          </a:p>
          <a:p>
            <a:r>
              <a:rPr lang="en-GB" sz="1700" b="0" dirty="0"/>
              <a:t> </a:t>
            </a:r>
          </a:p>
          <a:p>
            <a:r>
              <a:rPr lang="en-GB" sz="1700" b="0" dirty="0" smtClean="0"/>
              <a:t>	</a:t>
            </a:r>
            <a:r>
              <a:rPr lang="en-GB" sz="1700" b="0" dirty="0" err="1" smtClean="0"/>
              <a:t>Slàinte</a:t>
            </a:r>
            <a:r>
              <a:rPr lang="en-GB" sz="1700" b="0" dirty="0" smtClean="0"/>
              <a:t> </a:t>
            </a:r>
            <a:r>
              <a:rPr lang="en-GB" sz="1700" b="0" dirty="0"/>
              <a:t>is now printed externally so that the professional glossy finish reflects the high quality content, demonstrating that staff are valued.  The magazine has grown in both popularity and content, with the largest issue to date featuring 72 pages, the majority of which is content submitted by staff members, celebrating collective and individual achievements and developments.</a:t>
            </a:r>
          </a:p>
          <a:p>
            <a:r>
              <a:rPr lang="en-GB" sz="1700" b="0" dirty="0"/>
              <a:t> </a:t>
            </a:r>
          </a:p>
          <a:p>
            <a:r>
              <a:rPr lang="en-GB" sz="1700" b="0" dirty="0" smtClean="0"/>
              <a:t>	</a:t>
            </a:r>
            <a:r>
              <a:rPr lang="en-GB" sz="1700" dirty="0" err="1" smtClean="0"/>
              <a:t>Slàinte</a:t>
            </a:r>
            <a:r>
              <a:rPr lang="en-GB" sz="1700" dirty="0" smtClean="0"/>
              <a:t> </a:t>
            </a:r>
            <a:r>
              <a:rPr lang="en-GB" sz="1700" dirty="0"/>
              <a:t>has gone on to win a (Professional Publishers Association) Scottish Internal Magazine of the Year Award in 2013, and has been shortlisted for the Internal Magazine of the Year Award in 2009, 2011 and most recently this year (2014), with the winner yet to be announced.</a:t>
            </a:r>
          </a:p>
          <a:p>
            <a:endParaRPr lang="en-GB" dirty="0"/>
          </a:p>
        </p:txBody>
      </p:sp>
    </p:spTree>
    <p:extLst>
      <p:ext uri="{BB962C8B-B14F-4D97-AF65-F5344CB8AC3E}">
        <p14:creationId xmlns:p14="http://schemas.microsoft.com/office/powerpoint/2010/main" val="250505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 &amp; content</a:t>
            </a:r>
            <a:endParaRPr lang="en-GB" dirty="0"/>
          </a:p>
        </p:txBody>
      </p:sp>
      <p:sp>
        <p:nvSpPr>
          <p:cNvPr id="3" name="Content Placeholder 2"/>
          <p:cNvSpPr>
            <a:spLocks noGrp="1"/>
          </p:cNvSpPr>
          <p:nvPr>
            <p:ph idx="1"/>
          </p:nvPr>
        </p:nvSpPr>
        <p:spPr>
          <a:xfrm>
            <a:off x="822960" y="1100628"/>
            <a:ext cx="7520940" cy="5424716"/>
          </a:xfrm>
        </p:spPr>
        <p:txBody>
          <a:bodyPr>
            <a:normAutofit/>
          </a:bodyPr>
          <a:lstStyle/>
          <a:p>
            <a:pPr algn="just"/>
            <a:r>
              <a:rPr lang="en-GB" b="0" dirty="0" smtClean="0"/>
              <a:t>	</a:t>
            </a:r>
          </a:p>
          <a:p>
            <a:pPr algn="just"/>
            <a:r>
              <a:rPr lang="en-GB" b="0" dirty="0"/>
              <a:t>	</a:t>
            </a:r>
            <a:r>
              <a:rPr lang="en-GB" b="0" dirty="0" smtClean="0"/>
              <a:t>In </a:t>
            </a:r>
            <a:r>
              <a:rPr lang="en-GB" b="0" dirty="0"/>
              <a:t>terms of design, care is taken to ensure the magazine is bright, full of local photographs and attractive to readers, to ensure they are drawn at a glance to items that may be of interest to them. There is always a combination of short articles, advertisement-type pieces and long features, so that people can either refer to the magazine in a hurry, or take it home/sit with it on their tea-break to read at their leisure. </a:t>
            </a:r>
          </a:p>
          <a:p>
            <a:r>
              <a:rPr lang="en-GB" dirty="0"/>
              <a:t> </a:t>
            </a:r>
          </a:p>
          <a:p>
            <a:pPr algn="just"/>
            <a:r>
              <a:rPr lang="en-GB" b="0" dirty="0" smtClean="0"/>
              <a:t>	With </a:t>
            </a:r>
            <a:r>
              <a:rPr lang="en-GB" b="0" dirty="0"/>
              <a:t>regard to content, </a:t>
            </a:r>
            <a:r>
              <a:rPr lang="en-GB" b="0" dirty="0" err="1"/>
              <a:t>Slàinte</a:t>
            </a:r>
            <a:r>
              <a:rPr lang="en-GB" b="0" dirty="0"/>
              <a:t> is packed full of contributed photographs and articles (so that staff have ownership of the publication), and (most importantly) full of staff and organisational successes and achievements to boost morale. Mixed with more light-hearted content, </a:t>
            </a:r>
            <a:r>
              <a:rPr lang="en-GB" b="0" dirty="0" err="1"/>
              <a:t>Slàinte</a:t>
            </a:r>
            <a:r>
              <a:rPr lang="en-GB" b="0" dirty="0"/>
              <a:t> also contains important strategic and corporate information that NHS Western Isles needs to communicate to its staff. </a:t>
            </a:r>
            <a:endParaRPr lang="en-GB" b="0" dirty="0" smtClean="0"/>
          </a:p>
          <a:p>
            <a:pPr algn="just"/>
            <a:endParaRPr lang="en-GB" b="0" dirty="0"/>
          </a:p>
          <a:p>
            <a:pPr algn="just"/>
            <a:r>
              <a:rPr lang="en-GB" b="0" dirty="0" smtClean="0"/>
              <a:t>	A </a:t>
            </a:r>
            <a:r>
              <a:rPr lang="en-GB" b="0" dirty="0"/>
              <a:t>recently added regular feature, ‘Thanks a Million’, gives staff (and patients) the chance to publicly thank colleagues if they have gone above and beyond the call of duty, and is already proving popular. Also recently introduced is a regular feature to celebrate long service, which staff are already keen to contribute to.</a:t>
            </a:r>
          </a:p>
          <a:p>
            <a:endParaRPr lang="en-GB" dirty="0"/>
          </a:p>
        </p:txBody>
      </p:sp>
    </p:spTree>
    <p:extLst>
      <p:ext uri="{BB962C8B-B14F-4D97-AF65-F5344CB8AC3E}">
        <p14:creationId xmlns:p14="http://schemas.microsoft.com/office/powerpoint/2010/main" val="353088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Improved communication</a:t>
            </a:r>
            <a:endParaRPr lang="en-GB" dirty="0"/>
          </a:p>
        </p:txBody>
      </p:sp>
      <p:sp>
        <p:nvSpPr>
          <p:cNvPr id="3" name="Content Placeholder 2"/>
          <p:cNvSpPr>
            <a:spLocks noGrp="1"/>
          </p:cNvSpPr>
          <p:nvPr>
            <p:ph idx="1"/>
          </p:nvPr>
        </p:nvSpPr>
        <p:spPr>
          <a:xfrm>
            <a:off x="822960" y="1100628"/>
            <a:ext cx="7520940" cy="5496724"/>
          </a:xfrm>
        </p:spPr>
        <p:txBody>
          <a:bodyPr>
            <a:normAutofit fontScale="85000" lnSpcReduction="20000"/>
          </a:bodyPr>
          <a:lstStyle/>
          <a:p>
            <a:pPr algn="just"/>
            <a:r>
              <a:rPr lang="en-GB" b="0" dirty="0" smtClean="0"/>
              <a:t>	NHS </a:t>
            </a:r>
            <a:r>
              <a:rPr lang="en-GB" b="0" dirty="0"/>
              <a:t>Western Isles employs over 1,000 staff located across a remote and rural area. This presents both geographical and communication challenges, both of which could potentially lead to feelings of isolation and affect morale. By ensuring </a:t>
            </a:r>
            <a:r>
              <a:rPr lang="en-GB" b="0" dirty="0" err="1"/>
              <a:t>Slàinte</a:t>
            </a:r>
            <a:r>
              <a:rPr lang="en-GB" b="0" dirty="0"/>
              <a:t> is accessible to all and includes news and updates from each geographical area, we hope to reduce any potential geographical isolation.</a:t>
            </a:r>
          </a:p>
          <a:p>
            <a:pPr algn="just"/>
            <a:r>
              <a:rPr lang="en-GB" b="0" dirty="0"/>
              <a:t> </a:t>
            </a:r>
          </a:p>
          <a:p>
            <a:pPr algn="just"/>
            <a:r>
              <a:rPr lang="en-GB" b="0" dirty="0" smtClean="0"/>
              <a:t>	Staff </a:t>
            </a:r>
            <a:r>
              <a:rPr lang="en-GB" b="0" dirty="0"/>
              <a:t>feedback speaks for itself in terms of appreciation for the publication:</a:t>
            </a:r>
          </a:p>
          <a:p>
            <a:pPr algn="just"/>
            <a:r>
              <a:rPr lang="en-GB" b="0" dirty="0"/>
              <a:t> </a:t>
            </a:r>
          </a:p>
          <a:p>
            <a:pPr algn="just"/>
            <a:r>
              <a:rPr lang="en-GB" b="0" dirty="0" smtClean="0"/>
              <a:t>	“</a:t>
            </a:r>
            <a:r>
              <a:rPr lang="en-GB" b="0" dirty="0"/>
              <a:t>'</a:t>
            </a:r>
            <a:r>
              <a:rPr lang="en-GB" b="0" dirty="0" err="1"/>
              <a:t>Slàinte</a:t>
            </a:r>
            <a:r>
              <a:rPr lang="en-GB" b="0" dirty="0"/>
              <a:t>' has changed the hew of the organisation, encouraging people to feel part of a working community with clear purpose and direction, to share in and recognise achievements, new innovation and high standards...Not only has it transformed the communications of the organisation but positively impacts on staff moral and involvement cannot be over stated.”</a:t>
            </a:r>
          </a:p>
          <a:p>
            <a:pPr algn="just"/>
            <a:r>
              <a:rPr lang="en-GB" b="0" dirty="0"/>
              <a:t> </a:t>
            </a:r>
          </a:p>
          <a:p>
            <a:pPr algn="just"/>
            <a:r>
              <a:rPr lang="en-GB" b="0" dirty="0" smtClean="0"/>
              <a:t>	“</a:t>
            </a:r>
            <a:r>
              <a:rPr lang="en-GB" b="0" dirty="0" err="1"/>
              <a:t>Slàinte</a:t>
            </a:r>
            <a:r>
              <a:rPr lang="en-GB" b="0" dirty="0"/>
              <a:t> magazine is a great way to celebrate the achievements of the Board, and to make staff feel valued and recognised for hard work...staff throughout all the different locations and professions are united in their interest in the magazine ...I think it is an essential tool for staff communications and morale!”</a:t>
            </a:r>
          </a:p>
          <a:p>
            <a:pPr algn="just"/>
            <a:r>
              <a:rPr lang="en-GB" b="0" dirty="0"/>
              <a:t> </a:t>
            </a:r>
          </a:p>
          <a:p>
            <a:pPr algn="just"/>
            <a:r>
              <a:rPr lang="en-GB" b="0" dirty="0" smtClean="0"/>
              <a:t>	</a:t>
            </a:r>
            <a:r>
              <a:rPr lang="en-GB" dirty="0" err="1" smtClean="0"/>
              <a:t>Slàinte</a:t>
            </a:r>
            <a:r>
              <a:rPr lang="en-GB" dirty="0" smtClean="0"/>
              <a:t> </a:t>
            </a:r>
            <a:r>
              <a:rPr lang="en-GB" dirty="0"/>
              <a:t>is also highly valued by members of the wider community, with over 1,600 online downloads of each of the most recent issues. </a:t>
            </a:r>
          </a:p>
          <a:p>
            <a:pPr algn="just"/>
            <a:r>
              <a:rPr lang="en-GB" dirty="0"/>
              <a:t> </a:t>
            </a:r>
          </a:p>
          <a:p>
            <a:pPr algn="just"/>
            <a:r>
              <a:rPr lang="en-GB" dirty="0" smtClean="0"/>
              <a:t>	</a:t>
            </a:r>
            <a:r>
              <a:rPr lang="en-GB" dirty="0" err="1" smtClean="0"/>
              <a:t>Slàinte</a:t>
            </a:r>
            <a:r>
              <a:rPr lang="en-GB" dirty="0" smtClean="0"/>
              <a:t> </a:t>
            </a:r>
            <a:r>
              <a:rPr lang="en-GB" dirty="0"/>
              <a:t>has therefore not only broken down internal communication barriers, but has brought the organisation more into the heart of the local community it serves, making it more accessible and friendly to patients.  </a:t>
            </a:r>
          </a:p>
          <a:p>
            <a:endParaRPr lang="en-GB" dirty="0"/>
          </a:p>
        </p:txBody>
      </p:sp>
    </p:spTree>
    <p:extLst>
      <p:ext uri="{BB962C8B-B14F-4D97-AF65-F5344CB8AC3E}">
        <p14:creationId xmlns:p14="http://schemas.microsoft.com/office/powerpoint/2010/main" val="8003491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TotalTime>
  <Words>65</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Angles</vt:lpstr>
      <vt:lpstr>STAFF MAGAZINE – “SLAINTE”</vt:lpstr>
      <vt:lpstr>“Slainthe” – NHS Western Isles Staff Magazine</vt:lpstr>
      <vt:lpstr>Design &amp; content</vt:lpstr>
      <vt:lpstr>Improved communication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MAGAZINE – “SLAINTE”</dc:title>
  <dc:creator>z608458</dc:creator>
  <cp:lastModifiedBy>u418827</cp:lastModifiedBy>
  <cp:revision>2</cp:revision>
  <dcterms:created xsi:type="dcterms:W3CDTF">2014-11-04T14:55:56Z</dcterms:created>
  <dcterms:modified xsi:type="dcterms:W3CDTF">2014-11-17T12:18:04Z</dcterms:modified>
</cp:coreProperties>
</file>