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861" r:id="rId2"/>
  </p:sldMasterIdLst>
  <p:notesMasterIdLst>
    <p:notesMasterId r:id="rId31"/>
  </p:notesMasterIdLst>
  <p:handoutMasterIdLst>
    <p:handoutMasterId r:id="rId32"/>
  </p:handoutMasterIdLst>
  <p:sldIdLst>
    <p:sldId id="968" r:id="rId3"/>
    <p:sldId id="830" r:id="rId4"/>
    <p:sldId id="872" r:id="rId5"/>
    <p:sldId id="911" r:id="rId6"/>
    <p:sldId id="969" r:id="rId7"/>
    <p:sldId id="977" r:id="rId8"/>
    <p:sldId id="956" r:id="rId9"/>
    <p:sldId id="971" r:id="rId10"/>
    <p:sldId id="920" r:id="rId11"/>
    <p:sldId id="921" r:id="rId12"/>
    <p:sldId id="902" r:id="rId13"/>
    <p:sldId id="914" r:id="rId14"/>
    <p:sldId id="861" r:id="rId15"/>
    <p:sldId id="963" r:id="rId16"/>
    <p:sldId id="913" r:id="rId17"/>
    <p:sldId id="878" r:id="rId18"/>
    <p:sldId id="925" r:id="rId19"/>
    <p:sldId id="973" r:id="rId20"/>
    <p:sldId id="972" r:id="rId21"/>
    <p:sldId id="974" r:id="rId22"/>
    <p:sldId id="939" r:id="rId23"/>
    <p:sldId id="966" r:id="rId24"/>
    <p:sldId id="975" r:id="rId25"/>
    <p:sldId id="946" r:id="rId26"/>
    <p:sldId id="947" r:id="rId27"/>
    <p:sldId id="931" r:id="rId28"/>
    <p:sldId id="976" r:id="rId29"/>
    <p:sldId id="866" r:id="rId30"/>
  </p:sldIdLst>
  <p:sldSz cx="9144000" cy="6858000" type="screen4x3"/>
  <p:notesSz cx="6797675" cy="9926638"/>
  <p:defaultTextStyle>
    <a:defPPr>
      <a:defRPr lang="en-GB"/>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CE18A7"/>
    <a:srgbClr val="42A44E"/>
    <a:srgbClr val="FF66CC"/>
    <a:srgbClr val="000099"/>
    <a:srgbClr val="0033CC"/>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0938" autoAdjust="0"/>
  </p:normalViewPr>
  <p:slideViewPr>
    <p:cSldViewPr>
      <p:cViewPr>
        <p:scale>
          <a:sx n="80" d="100"/>
          <a:sy n="80" d="100"/>
        </p:scale>
        <p:origin x="-798" y="594"/>
      </p:cViewPr>
      <p:guideLst>
        <p:guide orient="horz" pos="2160"/>
        <p:guide pos="2880"/>
      </p:guideLst>
    </p:cSldViewPr>
  </p:slideViewPr>
  <p:outlineViewPr>
    <p:cViewPr>
      <p:scale>
        <a:sx n="33" d="100"/>
        <a:sy n="33" d="100"/>
      </p:scale>
      <p:origin x="0" y="237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130" y="20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CC1445-E393-45B2-8195-061ED352AF40}" type="doc">
      <dgm:prSet loTypeId="urn:microsoft.com/office/officeart/2005/8/layout/process1" loCatId="process" qsTypeId="urn:microsoft.com/office/officeart/2005/8/quickstyle/simple1" qsCatId="simple" csTypeId="urn:microsoft.com/office/officeart/2005/8/colors/accent1_2" csCatId="accent1" phldr="1"/>
      <dgm:spPr/>
    </dgm:pt>
    <dgm:pt modelId="{170627AF-89C3-4FB5-A332-56B3ADF7B28A}">
      <dgm:prSet phldrT="[Text]"/>
      <dgm:spPr/>
      <dgm:t>
        <a:bodyPr/>
        <a:lstStyle/>
        <a:p>
          <a:r>
            <a:rPr lang="en-GB" smtClean="0"/>
            <a:t>Purpose</a:t>
          </a:r>
          <a:endParaRPr lang="en-GB"/>
        </a:p>
      </dgm:t>
    </dgm:pt>
    <dgm:pt modelId="{9A2FB00E-7351-43B3-868F-33D22D15E693}" type="parTrans" cxnId="{60EC05B2-DAB8-4993-ACE5-BD57ACA5D404}">
      <dgm:prSet/>
      <dgm:spPr/>
      <dgm:t>
        <a:bodyPr/>
        <a:lstStyle/>
        <a:p>
          <a:endParaRPr lang="en-GB"/>
        </a:p>
      </dgm:t>
    </dgm:pt>
    <dgm:pt modelId="{909989EF-A461-4C92-B193-84F4231938AC}" type="sibTrans" cxnId="{60EC05B2-DAB8-4993-ACE5-BD57ACA5D404}">
      <dgm:prSet/>
      <dgm:spPr/>
      <dgm:t>
        <a:bodyPr/>
        <a:lstStyle/>
        <a:p>
          <a:endParaRPr lang="en-GB"/>
        </a:p>
      </dgm:t>
    </dgm:pt>
    <dgm:pt modelId="{B204B55C-132D-4D19-9C5C-B9C88F30BF39}">
      <dgm:prSet phldrT="[Text]"/>
      <dgm:spPr/>
      <dgm:t>
        <a:bodyPr/>
        <a:lstStyle/>
        <a:p>
          <a:r>
            <a:rPr lang="en-GB" smtClean="0"/>
            <a:t>Process</a:t>
          </a:r>
          <a:endParaRPr lang="en-GB"/>
        </a:p>
      </dgm:t>
    </dgm:pt>
    <dgm:pt modelId="{17C78AA8-E140-4B76-97BE-AEEBEFE98CA6}" type="parTrans" cxnId="{C5394CC2-0CF0-42AF-A560-CF93BB16DC83}">
      <dgm:prSet/>
      <dgm:spPr/>
      <dgm:t>
        <a:bodyPr/>
        <a:lstStyle/>
        <a:p>
          <a:endParaRPr lang="en-GB"/>
        </a:p>
      </dgm:t>
    </dgm:pt>
    <dgm:pt modelId="{0CC39C7E-6F09-4F99-BB43-6756AAB24818}" type="sibTrans" cxnId="{C5394CC2-0CF0-42AF-A560-CF93BB16DC83}">
      <dgm:prSet/>
      <dgm:spPr/>
      <dgm:t>
        <a:bodyPr/>
        <a:lstStyle/>
        <a:p>
          <a:endParaRPr lang="en-GB"/>
        </a:p>
      </dgm:t>
    </dgm:pt>
    <dgm:pt modelId="{76E0CC78-36A8-4398-B310-26AD50DC6F0C}" type="pres">
      <dgm:prSet presAssocID="{06CC1445-E393-45B2-8195-061ED352AF40}" presName="Name0" presStyleCnt="0">
        <dgm:presLayoutVars>
          <dgm:dir/>
          <dgm:resizeHandles val="exact"/>
        </dgm:presLayoutVars>
      </dgm:prSet>
      <dgm:spPr/>
    </dgm:pt>
    <dgm:pt modelId="{F07F6542-AE47-4D71-990F-0FCF67D62D57}" type="pres">
      <dgm:prSet presAssocID="{170627AF-89C3-4FB5-A332-56B3ADF7B28A}" presName="node" presStyleLbl="node1" presStyleIdx="0" presStyleCnt="2">
        <dgm:presLayoutVars>
          <dgm:bulletEnabled val="1"/>
        </dgm:presLayoutVars>
      </dgm:prSet>
      <dgm:spPr/>
      <dgm:t>
        <a:bodyPr/>
        <a:lstStyle/>
        <a:p>
          <a:endParaRPr lang="en-GB"/>
        </a:p>
      </dgm:t>
    </dgm:pt>
    <dgm:pt modelId="{99E95A5B-78B0-4A72-83E0-DC7AC3CD2ADD}" type="pres">
      <dgm:prSet presAssocID="{909989EF-A461-4C92-B193-84F4231938AC}" presName="sibTrans" presStyleLbl="sibTrans2D1" presStyleIdx="0" presStyleCnt="1"/>
      <dgm:spPr/>
      <dgm:t>
        <a:bodyPr/>
        <a:lstStyle/>
        <a:p>
          <a:endParaRPr lang="en-GB"/>
        </a:p>
      </dgm:t>
    </dgm:pt>
    <dgm:pt modelId="{66200C1C-6B5D-43A3-A2A0-D3F2D75722AA}" type="pres">
      <dgm:prSet presAssocID="{909989EF-A461-4C92-B193-84F4231938AC}" presName="connectorText" presStyleLbl="sibTrans2D1" presStyleIdx="0" presStyleCnt="1"/>
      <dgm:spPr/>
      <dgm:t>
        <a:bodyPr/>
        <a:lstStyle/>
        <a:p>
          <a:endParaRPr lang="en-GB"/>
        </a:p>
      </dgm:t>
    </dgm:pt>
    <dgm:pt modelId="{22B6C0D1-5010-46EC-A001-52260EEB99FF}" type="pres">
      <dgm:prSet presAssocID="{B204B55C-132D-4D19-9C5C-B9C88F30BF39}" presName="node" presStyleLbl="node1" presStyleIdx="1" presStyleCnt="2">
        <dgm:presLayoutVars>
          <dgm:bulletEnabled val="1"/>
        </dgm:presLayoutVars>
      </dgm:prSet>
      <dgm:spPr/>
      <dgm:t>
        <a:bodyPr/>
        <a:lstStyle/>
        <a:p>
          <a:endParaRPr lang="en-GB"/>
        </a:p>
      </dgm:t>
    </dgm:pt>
  </dgm:ptLst>
  <dgm:cxnLst>
    <dgm:cxn modelId="{C31F051B-8D95-487B-9901-644FB612A447}" type="presOf" srcId="{B204B55C-132D-4D19-9C5C-B9C88F30BF39}" destId="{22B6C0D1-5010-46EC-A001-52260EEB99FF}" srcOrd="0" destOrd="0" presId="urn:microsoft.com/office/officeart/2005/8/layout/process1"/>
    <dgm:cxn modelId="{C7436A11-1E03-4FC9-9760-DC1F96B914EA}" type="presOf" srcId="{170627AF-89C3-4FB5-A332-56B3ADF7B28A}" destId="{F07F6542-AE47-4D71-990F-0FCF67D62D57}" srcOrd="0" destOrd="0" presId="urn:microsoft.com/office/officeart/2005/8/layout/process1"/>
    <dgm:cxn modelId="{CFD3EB9B-8442-4AA7-AFA5-A19168409048}" type="presOf" srcId="{909989EF-A461-4C92-B193-84F4231938AC}" destId="{66200C1C-6B5D-43A3-A2A0-D3F2D75722AA}" srcOrd="1" destOrd="0" presId="urn:microsoft.com/office/officeart/2005/8/layout/process1"/>
    <dgm:cxn modelId="{38F04828-5491-44F7-B303-430B4E76FA0D}" type="presOf" srcId="{909989EF-A461-4C92-B193-84F4231938AC}" destId="{99E95A5B-78B0-4A72-83E0-DC7AC3CD2ADD}" srcOrd="0" destOrd="0" presId="urn:microsoft.com/office/officeart/2005/8/layout/process1"/>
    <dgm:cxn modelId="{C5394CC2-0CF0-42AF-A560-CF93BB16DC83}" srcId="{06CC1445-E393-45B2-8195-061ED352AF40}" destId="{B204B55C-132D-4D19-9C5C-B9C88F30BF39}" srcOrd="1" destOrd="0" parTransId="{17C78AA8-E140-4B76-97BE-AEEBEFE98CA6}" sibTransId="{0CC39C7E-6F09-4F99-BB43-6756AAB24818}"/>
    <dgm:cxn modelId="{FC910208-271E-41E2-8D20-16663B60C5E1}" type="presOf" srcId="{06CC1445-E393-45B2-8195-061ED352AF40}" destId="{76E0CC78-36A8-4398-B310-26AD50DC6F0C}" srcOrd="0" destOrd="0" presId="urn:microsoft.com/office/officeart/2005/8/layout/process1"/>
    <dgm:cxn modelId="{60EC05B2-DAB8-4993-ACE5-BD57ACA5D404}" srcId="{06CC1445-E393-45B2-8195-061ED352AF40}" destId="{170627AF-89C3-4FB5-A332-56B3ADF7B28A}" srcOrd="0" destOrd="0" parTransId="{9A2FB00E-7351-43B3-868F-33D22D15E693}" sibTransId="{909989EF-A461-4C92-B193-84F4231938AC}"/>
    <dgm:cxn modelId="{571ED38A-0B10-4840-9C94-59130AA75C6F}" type="presParOf" srcId="{76E0CC78-36A8-4398-B310-26AD50DC6F0C}" destId="{F07F6542-AE47-4D71-990F-0FCF67D62D57}" srcOrd="0" destOrd="0" presId="urn:microsoft.com/office/officeart/2005/8/layout/process1"/>
    <dgm:cxn modelId="{06BBA5E5-89EF-4D34-897B-5CA2D9D17263}" type="presParOf" srcId="{76E0CC78-36A8-4398-B310-26AD50DC6F0C}" destId="{99E95A5B-78B0-4A72-83E0-DC7AC3CD2ADD}" srcOrd="1" destOrd="0" presId="urn:microsoft.com/office/officeart/2005/8/layout/process1"/>
    <dgm:cxn modelId="{02A633DF-1242-496F-BFBC-DF3B708B8186}" type="presParOf" srcId="{99E95A5B-78B0-4A72-83E0-DC7AC3CD2ADD}" destId="{66200C1C-6B5D-43A3-A2A0-D3F2D75722AA}" srcOrd="0" destOrd="0" presId="urn:microsoft.com/office/officeart/2005/8/layout/process1"/>
    <dgm:cxn modelId="{B3515256-46EE-4C2F-9949-22853391BE67}" type="presParOf" srcId="{76E0CC78-36A8-4398-B310-26AD50DC6F0C}" destId="{22B6C0D1-5010-46EC-A001-52260EEB99F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C1445-E393-45B2-8195-061ED352AF40}" type="doc">
      <dgm:prSet loTypeId="urn:microsoft.com/office/officeart/2005/8/layout/process1" loCatId="process" qsTypeId="urn:microsoft.com/office/officeart/2005/8/quickstyle/simple1" qsCatId="simple" csTypeId="urn:microsoft.com/office/officeart/2005/8/colors/accent1_2" csCatId="accent1" phldr="1"/>
      <dgm:spPr/>
    </dgm:pt>
    <dgm:pt modelId="{170627AF-89C3-4FB5-A332-56B3ADF7B28A}">
      <dgm:prSet phldrT="[Text]"/>
      <dgm:spPr>
        <a:solidFill>
          <a:schemeClr val="accent1">
            <a:hueOff val="0"/>
            <a:satOff val="0"/>
            <a:lumOff val="0"/>
            <a:alpha val="10000"/>
          </a:schemeClr>
        </a:solidFill>
        <a:ln>
          <a:solidFill>
            <a:schemeClr val="accent1"/>
          </a:solidFill>
        </a:ln>
      </dgm:spPr>
      <dgm:t>
        <a:bodyPr/>
        <a:lstStyle/>
        <a:p>
          <a:r>
            <a:rPr lang="en-GB" smtClean="0">
              <a:solidFill>
                <a:schemeClr val="accent1">
                  <a:lumMod val="75000"/>
                </a:schemeClr>
              </a:solidFill>
            </a:rPr>
            <a:t>Purpose</a:t>
          </a:r>
          <a:endParaRPr lang="en-GB">
            <a:solidFill>
              <a:schemeClr val="accent1">
                <a:lumMod val="75000"/>
              </a:schemeClr>
            </a:solidFill>
          </a:endParaRPr>
        </a:p>
      </dgm:t>
    </dgm:pt>
    <dgm:pt modelId="{9A2FB00E-7351-43B3-868F-33D22D15E693}" type="parTrans" cxnId="{60EC05B2-DAB8-4993-ACE5-BD57ACA5D404}">
      <dgm:prSet/>
      <dgm:spPr/>
      <dgm:t>
        <a:bodyPr/>
        <a:lstStyle/>
        <a:p>
          <a:endParaRPr lang="en-GB"/>
        </a:p>
      </dgm:t>
    </dgm:pt>
    <dgm:pt modelId="{909989EF-A461-4C92-B193-84F4231938AC}" type="sibTrans" cxnId="{60EC05B2-DAB8-4993-ACE5-BD57ACA5D404}">
      <dgm:prSet/>
      <dgm:spPr>
        <a:ln>
          <a:solidFill>
            <a:schemeClr val="accent1">
              <a:lumMod val="75000"/>
            </a:schemeClr>
          </a:solidFill>
        </a:ln>
      </dgm:spPr>
      <dgm:t>
        <a:bodyPr/>
        <a:lstStyle/>
        <a:p>
          <a:endParaRPr lang="en-GB"/>
        </a:p>
      </dgm:t>
    </dgm:pt>
    <dgm:pt modelId="{B204B55C-132D-4D19-9C5C-B9C88F30BF39}">
      <dgm:prSet phldrT="[Text]"/>
      <dgm:spPr>
        <a:solidFill>
          <a:schemeClr val="accent1">
            <a:hueOff val="0"/>
            <a:satOff val="0"/>
            <a:lumOff val="0"/>
          </a:schemeClr>
        </a:solidFill>
      </dgm:spPr>
      <dgm:t>
        <a:bodyPr/>
        <a:lstStyle/>
        <a:p>
          <a:r>
            <a:rPr lang="en-GB" smtClean="0"/>
            <a:t>Process</a:t>
          </a:r>
          <a:endParaRPr lang="en-GB"/>
        </a:p>
      </dgm:t>
    </dgm:pt>
    <dgm:pt modelId="{17C78AA8-E140-4B76-97BE-AEEBEFE98CA6}" type="parTrans" cxnId="{C5394CC2-0CF0-42AF-A560-CF93BB16DC83}">
      <dgm:prSet/>
      <dgm:spPr/>
      <dgm:t>
        <a:bodyPr/>
        <a:lstStyle/>
        <a:p>
          <a:endParaRPr lang="en-GB"/>
        </a:p>
      </dgm:t>
    </dgm:pt>
    <dgm:pt modelId="{0CC39C7E-6F09-4F99-BB43-6756AAB24818}" type="sibTrans" cxnId="{C5394CC2-0CF0-42AF-A560-CF93BB16DC83}">
      <dgm:prSet/>
      <dgm:spPr/>
      <dgm:t>
        <a:bodyPr/>
        <a:lstStyle/>
        <a:p>
          <a:endParaRPr lang="en-GB"/>
        </a:p>
      </dgm:t>
    </dgm:pt>
    <dgm:pt modelId="{76E0CC78-36A8-4398-B310-26AD50DC6F0C}" type="pres">
      <dgm:prSet presAssocID="{06CC1445-E393-45B2-8195-061ED352AF40}" presName="Name0" presStyleCnt="0">
        <dgm:presLayoutVars>
          <dgm:dir/>
          <dgm:resizeHandles val="exact"/>
        </dgm:presLayoutVars>
      </dgm:prSet>
      <dgm:spPr/>
    </dgm:pt>
    <dgm:pt modelId="{F07F6542-AE47-4D71-990F-0FCF67D62D57}" type="pres">
      <dgm:prSet presAssocID="{170627AF-89C3-4FB5-A332-56B3ADF7B28A}" presName="node" presStyleLbl="node1" presStyleIdx="0" presStyleCnt="2">
        <dgm:presLayoutVars>
          <dgm:bulletEnabled val="1"/>
        </dgm:presLayoutVars>
      </dgm:prSet>
      <dgm:spPr/>
      <dgm:t>
        <a:bodyPr/>
        <a:lstStyle/>
        <a:p>
          <a:endParaRPr lang="en-GB"/>
        </a:p>
      </dgm:t>
    </dgm:pt>
    <dgm:pt modelId="{99E95A5B-78B0-4A72-83E0-DC7AC3CD2ADD}" type="pres">
      <dgm:prSet presAssocID="{909989EF-A461-4C92-B193-84F4231938AC}" presName="sibTrans" presStyleLbl="sibTrans2D1" presStyleIdx="0" presStyleCnt="1"/>
      <dgm:spPr/>
      <dgm:t>
        <a:bodyPr/>
        <a:lstStyle/>
        <a:p>
          <a:endParaRPr lang="en-GB"/>
        </a:p>
      </dgm:t>
    </dgm:pt>
    <dgm:pt modelId="{66200C1C-6B5D-43A3-A2A0-D3F2D75722AA}" type="pres">
      <dgm:prSet presAssocID="{909989EF-A461-4C92-B193-84F4231938AC}" presName="connectorText" presStyleLbl="sibTrans2D1" presStyleIdx="0" presStyleCnt="1"/>
      <dgm:spPr/>
      <dgm:t>
        <a:bodyPr/>
        <a:lstStyle/>
        <a:p>
          <a:endParaRPr lang="en-GB"/>
        </a:p>
      </dgm:t>
    </dgm:pt>
    <dgm:pt modelId="{22B6C0D1-5010-46EC-A001-52260EEB99FF}" type="pres">
      <dgm:prSet presAssocID="{B204B55C-132D-4D19-9C5C-B9C88F30BF39}" presName="node" presStyleLbl="node1" presStyleIdx="1" presStyleCnt="2">
        <dgm:presLayoutVars>
          <dgm:bulletEnabled val="1"/>
        </dgm:presLayoutVars>
      </dgm:prSet>
      <dgm:spPr/>
      <dgm:t>
        <a:bodyPr/>
        <a:lstStyle/>
        <a:p>
          <a:endParaRPr lang="en-GB"/>
        </a:p>
      </dgm:t>
    </dgm:pt>
  </dgm:ptLst>
  <dgm:cxnLst>
    <dgm:cxn modelId="{3AC431B5-DFA4-42F3-872B-49808589BA19}" type="presOf" srcId="{909989EF-A461-4C92-B193-84F4231938AC}" destId="{99E95A5B-78B0-4A72-83E0-DC7AC3CD2ADD}" srcOrd="0" destOrd="0" presId="urn:microsoft.com/office/officeart/2005/8/layout/process1"/>
    <dgm:cxn modelId="{0BEBBB7B-EDAA-473B-B94F-DB9224B0EF1C}" type="presOf" srcId="{170627AF-89C3-4FB5-A332-56B3ADF7B28A}" destId="{F07F6542-AE47-4D71-990F-0FCF67D62D57}" srcOrd="0" destOrd="0" presId="urn:microsoft.com/office/officeart/2005/8/layout/process1"/>
    <dgm:cxn modelId="{E6B55DA6-8F2C-4F1F-9FB0-AD0AE4984F80}" type="presOf" srcId="{06CC1445-E393-45B2-8195-061ED352AF40}" destId="{76E0CC78-36A8-4398-B310-26AD50DC6F0C}" srcOrd="0" destOrd="0" presId="urn:microsoft.com/office/officeart/2005/8/layout/process1"/>
    <dgm:cxn modelId="{60EC05B2-DAB8-4993-ACE5-BD57ACA5D404}" srcId="{06CC1445-E393-45B2-8195-061ED352AF40}" destId="{170627AF-89C3-4FB5-A332-56B3ADF7B28A}" srcOrd="0" destOrd="0" parTransId="{9A2FB00E-7351-43B3-868F-33D22D15E693}" sibTransId="{909989EF-A461-4C92-B193-84F4231938AC}"/>
    <dgm:cxn modelId="{C5394CC2-0CF0-42AF-A560-CF93BB16DC83}" srcId="{06CC1445-E393-45B2-8195-061ED352AF40}" destId="{B204B55C-132D-4D19-9C5C-B9C88F30BF39}" srcOrd="1" destOrd="0" parTransId="{17C78AA8-E140-4B76-97BE-AEEBEFE98CA6}" sibTransId="{0CC39C7E-6F09-4F99-BB43-6756AAB24818}"/>
    <dgm:cxn modelId="{185639BE-72EF-4D54-BD3C-1C1B5519D436}" type="presOf" srcId="{B204B55C-132D-4D19-9C5C-B9C88F30BF39}" destId="{22B6C0D1-5010-46EC-A001-52260EEB99FF}" srcOrd="0" destOrd="0" presId="urn:microsoft.com/office/officeart/2005/8/layout/process1"/>
    <dgm:cxn modelId="{C1630C01-C436-4E99-851D-1E858847CEA8}" type="presOf" srcId="{909989EF-A461-4C92-B193-84F4231938AC}" destId="{66200C1C-6B5D-43A3-A2A0-D3F2D75722AA}" srcOrd="1" destOrd="0" presId="urn:microsoft.com/office/officeart/2005/8/layout/process1"/>
    <dgm:cxn modelId="{D3FBB1AF-37B5-46EC-B321-2855E1785779}" type="presParOf" srcId="{76E0CC78-36A8-4398-B310-26AD50DC6F0C}" destId="{F07F6542-AE47-4D71-990F-0FCF67D62D57}" srcOrd="0" destOrd="0" presId="urn:microsoft.com/office/officeart/2005/8/layout/process1"/>
    <dgm:cxn modelId="{BC203F37-CBE4-431B-8E70-91B13ADE22C1}" type="presParOf" srcId="{76E0CC78-36A8-4398-B310-26AD50DC6F0C}" destId="{99E95A5B-78B0-4A72-83E0-DC7AC3CD2ADD}" srcOrd="1" destOrd="0" presId="urn:microsoft.com/office/officeart/2005/8/layout/process1"/>
    <dgm:cxn modelId="{60E5B642-7BB0-47B7-9515-952912EEC0D4}" type="presParOf" srcId="{99E95A5B-78B0-4A72-83E0-DC7AC3CD2ADD}" destId="{66200C1C-6B5D-43A3-A2A0-D3F2D75722AA}" srcOrd="0" destOrd="0" presId="urn:microsoft.com/office/officeart/2005/8/layout/process1"/>
    <dgm:cxn modelId="{5F58EF78-6B2B-4D01-B35A-7E4810FE1D8C}" type="presParOf" srcId="{76E0CC78-36A8-4398-B310-26AD50DC6F0C}" destId="{22B6C0D1-5010-46EC-A001-52260EEB99F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C70771-8549-40C0-9589-C0BC2600699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8BF0A8B6-C938-48A1-9108-93E452ADC214}">
      <dgm:prSet phldrT="[Text]"/>
      <dgm:spPr>
        <a:solidFill>
          <a:schemeClr val="accent2">
            <a:lumMod val="75000"/>
          </a:schemeClr>
        </a:solidFill>
      </dgm:spPr>
      <dgm:t>
        <a:bodyPr/>
        <a:lstStyle/>
        <a:p>
          <a:r>
            <a:rPr lang="en-GB" dirty="0" smtClean="0"/>
            <a:t>Development of Organisational Charts</a:t>
          </a:r>
          <a:endParaRPr lang="en-GB" dirty="0"/>
        </a:p>
      </dgm:t>
    </dgm:pt>
    <dgm:pt modelId="{59E64B27-7424-4A53-8AD8-43AF770A69CB}" type="parTrans" cxnId="{F397C682-33C3-4D58-93BD-51897F34B63D}">
      <dgm:prSet/>
      <dgm:spPr/>
      <dgm:t>
        <a:bodyPr/>
        <a:lstStyle/>
        <a:p>
          <a:endParaRPr lang="en-GB"/>
        </a:p>
      </dgm:t>
    </dgm:pt>
    <dgm:pt modelId="{29EEF623-5BB5-4662-BF40-6C4B96B1F20E}" type="sibTrans" cxnId="{F397C682-33C3-4D58-93BD-51897F34B63D}">
      <dgm:prSet/>
      <dgm:spPr/>
      <dgm:t>
        <a:bodyPr/>
        <a:lstStyle/>
        <a:p>
          <a:endParaRPr lang="en-GB"/>
        </a:p>
      </dgm:t>
    </dgm:pt>
    <dgm:pt modelId="{D22406B3-A47C-4D23-84D3-BCCB9C231E59}">
      <dgm:prSet phldrT="[Text]"/>
      <dgm:spPr>
        <a:solidFill>
          <a:schemeClr val="accent2">
            <a:lumMod val="75000"/>
          </a:schemeClr>
        </a:solidFill>
      </dgm:spPr>
      <dgm:t>
        <a:bodyPr/>
        <a:lstStyle/>
        <a:p>
          <a:r>
            <a:rPr lang="en-GB" dirty="0" smtClean="0"/>
            <a:t>Initial conversations</a:t>
          </a:r>
          <a:endParaRPr lang="en-GB" dirty="0"/>
        </a:p>
      </dgm:t>
    </dgm:pt>
    <dgm:pt modelId="{6E5129C7-40E3-479F-9FB9-D645A47B1F2B}" type="parTrans" cxnId="{91A1A14A-579C-4654-91BD-8AE0D5E13822}">
      <dgm:prSet/>
      <dgm:spPr/>
      <dgm:t>
        <a:bodyPr/>
        <a:lstStyle/>
        <a:p>
          <a:endParaRPr lang="en-GB"/>
        </a:p>
      </dgm:t>
    </dgm:pt>
    <dgm:pt modelId="{1B6C2D50-EE8E-408D-8CD5-30A15C04205C}" type="sibTrans" cxnId="{91A1A14A-579C-4654-91BD-8AE0D5E13822}">
      <dgm:prSet/>
      <dgm:spPr/>
      <dgm:t>
        <a:bodyPr/>
        <a:lstStyle/>
        <a:p>
          <a:endParaRPr lang="en-GB"/>
        </a:p>
      </dgm:t>
    </dgm:pt>
    <dgm:pt modelId="{7F4DE302-BD40-4361-B0C8-8584640BCE2A}">
      <dgm:prSet phldrT="[Text]"/>
      <dgm:spPr>
        <a:solidFill>
          <a:schemeClr val="accent2">
            <a:lumMod val="75000"/>
          </a:schemeClr>
        </a:solidFill>
      </dgm:spPr>
      <dgm:t>
        <a:bodyPr/>
        <a:lstStyle/>
        <a:p>
          <a:r>
            <a:rPr lang="en-GB" dirty="0" smtClean="0"/>
            <a:t>Charts submitted</a:t>
          </a:r>
          <a:endParaRPr lang="en-GB" dirty="0"/>
        </a:p>
      </dgm:t>
    </dgm:pt>
    <dgm:pt modelId="{5E91CD04-1961-421B-879E-B59E4193FC9A}" type="parTrans" cxnId="{0F6675A6-98CD-46F1-A1A2-121584A944C5}">
      <dgm:prSet/>
      <dgm:spPr/>
      <dgm:t>
        <a:bodyPr/>
        <a:lstStyle/>
        <a:p>
          <a:endParaRPr lang="en-GB"/>
        </a:p>
      </dgm:t>
    </dgm:pt>
    <dgm:pt modelId="{D9839938-1787-4CB4-B245-BD0F18EC9B90}" type="sibTrans" cxnId="{0F6675A6-98CD-46F1-A1A2-121584A944C5}">
      <dgm:prSet/>
      <dgm:spPr/>
      <dgm:t>
        <a:bodyPr/>
        <a:lstStyle/>
        <a:p>
          <a:endParaRPr lang="en-GB"/>
        </a:p>
      </dgm:t>
    </dgm:pt>
    <dgm:pt modelId="{4CCF9FAF-46C6-4AE4-A102-F265D194DA5A}">
      <dgm:prSet phldrT="[Text]"/>
      <dgm:spPr>
        <a:solidFill>
          <a:schemeClr val="accent2">
            <a:lumMod val="75000"/>
          </a:schemeClr>
        </a:solidFill>
      </dgm:spPr>
      <dgm:t>
        <a:bodyPr/>
        <a:lstStyle/>
        <a:p>
          <a:r>
            <a:rPr lang="en-GB" dirty="0" smtClean="0"/>
            <a:t>Charts prepared for national submission</a:t>
          </a:r>
          <a:endParaRPr lang="en-GB" dirty="0"/>
        </a:p>
      </dgm:t>
    </dgm:pt>
    <dgm:pt modelId="{6EB2AC73-25C3-4359-9DF5-46A28052AEDD}" type="parTrans" cxnId="{1368661D-9C6D-4B25-9DA6-69D1333A662E}">
      <dgm:prSet/>
      <dgm:spPr/>
      <dgm:t>
        <a:bodyPr/>
        <a:lstStyle/>
        <a:p>
          <a:endParaRPr lang="en-GB"/>
        </a:p>
      </dgm:t>
    </dgm:pt>
    <dgm:pt modelId="{5BAE9348-DDC1-4FDB-8EC4-32043B47B3E1}" type="sibTrans" cxnId="{1368661D-9C6D-4B25-9DA6-69D1333A662E}">
      <dgm:prSet/>
      <dgm:spPr/>
      <dgm:t>
        <a:bodyPr/>
        <a:lstStyle/>
        <a:p>
          <a:endParaRPr lang="en-GB"/>
        </a:p>
      </dgm:t>
    </dgm:pt>
    <dgm:pt modelId="{ACAD3579-BA3B-42C4-B973-86BD1B54214A}" type="pres">
      <dgm:prSet presAssocID="{2EC70771-8549-40C0-9589-C0BC26006999}" presName="hierChild1" presStyleCnt="0">
        <dgm:presLayoutVars>
          <dgm:orgChart val="1"/>
          <dgm:chPref val="1"/>
          <dgm:dir/>
          <dgm:animOne val="branch"/>
          <dgm:animLvl val="lvl"/>
          <dgm:resizeHandles/>
        </dgm:presLayoutVars>
      </dgm:prSet>
      <dgm:spPr/>
      <dgm:t>
        <a:bodyPr/>
        <a:lstStyle/>
        <a:p>
          <a:endParaRPr lang="en-GB"/>
        </a:p>
      </dgm:t>
    </dgm:pt>
    <dgm:pt modelId="{E1C6BC9F-D11B-4E58-B07B-15D75BBF0C75}" type="pres">
      <dgm:prSet presAssocID="{8BF0A8B6-C938-48A1-9108-93E452ADC214}" presName="hierRoot1" presStyleCnt="0">
        <dgm:presLayoutVars>
          <dgm:hierBranch val="init"/>
        </dgm:presLayoutVars>
      </dgm:prSet>
      <dgm:spPr/>
    </dgm:pt>
    <dgm:pt modelId="{9C1E5FDF-229D-4E44-9067-9FF801D76D84}" type="pres">
      <dgm:prSet presAssocID="{8BF0A8B6-C938-48A1-9108-93E452ADC214}" presName="rootComposite1" presStyleCnt="0"/>
      <dgm:spPr/>
    </dgm:pt>
    <dgm:pt modelId="{9BAB654E-A8BE-436D-B5FE-7CC2E8A28E50}" type="pres">
      <dgm:prSet presAssocID="{8BF0A8B6-C938-48A1-9108-93E452ADC214}" presName="rootText1" presStyleLbl="node0" presStyleIdx="0" presStyleCnt="1" custScaleX="120894" custScaleY="189728">
        <dgm:presLayoutVars>
          <dgm:chPref val="3"/>
        </dgm:presLayoutVars>
      </dgm:prSet>
      <dgm:spPr/>
      <dgm:t>
        <a:bodyPr/>
        <a:lstStyle/>
        <a:p>
          <a:endParaRPr lang="en-GB"/>
        </a:p>
      </dgm:t>
    </dgm:pt>
    <dgm:pt modelId="{6F4D3F2E-2B8B-431B-B935-DF9FD6463D65}" type="pres">
      <dgm:prSet presAssocID="{8BF0A8B6-C938-48A1-9108-93E452ADC214}" presName="rootConnector1" presStyleLbl="node1" presStyleIdx="0" presStyleCnt="0"/>
      <dgm:spPr/>
      <dgm:t>
        <a:bodyPr/>
        <a:lstStyle/>
        <a:p>
          <a:endParaRPr lang="en-GB"/>
        </a:p>
      </dgm:t>
    </dgm:pt>
    <dgm:pt modelId="{011F6378-B192-484A-89C6-CCDC9AC56EA5}" type="pres">
      <dgm:prSet presAssocID="{8BF0A8B6-C938-48A1-9108-93E452ADC214}" presName="hierChild2" presStyleCnt="0"/>
      <dgm:spPr/>
    </dgm:pt>
    <dgm:pt modelId="{3C6C0CE2-0FAF-4A07-B8F0-C8E7FC8A13D5}" type="pres">
      <dgm:prSet presAssocID="{6E5129C7-40E3-479F-9FB9-D645A47B1F2B}" presName="Name37" presStyleLbl="parChTrans1D2" presStyleIdx="0" presStyleCnt="3"/>
      <dgm:spPr/>
      <dgm:t>
        <a:bodyPr/>
        <a:lstStyle/>
        <a:p>
          <a:endParaRPr lang="en-GB"/>
        </a:p>
      </dgm:t>
    </dgm:pt>
    <dgm:pt modelId="{B7049941-EEA4-488A-B4B8-1F147E7F0931}" type="pres">
      <dgm:prSet presAssocID="{D22406B3-A47C-4D23-84D3-BCCB9C231E59}" presName="hierRoot2" presStyleCnt="0">
        <dgm:presLayoutVars>
          <dgm:hierBranch val="init"/>
        </dgm:presLayoutVars>
      </dgm:prSet>
      <dgm:spPr/>
    </dgm:pt>
    <dgm:pt modelId="{316A8A33-E5C6-4FE8-A59A-1661FE3D567F}" type="pres">
      <dgm:prSet presAssocID="{D22406B3-A47C-4D23-84D3-BCCB9C231E59}" presName="rootComposite" presStyleCnt="0"/>
      <dgm:spPr/>
    </dgm:pt>
    <dgm:pt modelId="{56CFF8EB-9E4C-4377-8027-A29DDA8EAFC9}" type="pres">
      <dgm:prSet presAssocID="{D22406B3-A47C-4D23-84D3-BCCB9C231E59}" presName="rootText" presStyleLbl="node2" presStyleIdx="0" presStyleCnt="3" custScaleX="100000" custScaleY="180494" custLinFactNeighborY="953">
        <dgm:presLayoutVars>
          <dgm:chPref val="3"/>
        </dgm:presLayoutVars>
      </dgm:prSet>
      <dgm:spPr/>
      <dgm:t>
        <a:bodyPr/>
        <a:lstStyle/>
        <a:p>
          <a:endParaRPr lang="en-GB"/>
        </a:p>
      </dgm:t>
    </dgm:pt>
    <dgm:pt modelId="{276F59DA-1140-4B85-832A-D48A5C0D316E}" type="pres">
      <dgm:prSet presAssocID="{D22406B3-A47C-4D23-84D3-BCCB9C231E59}" presName="rootConnector" presStyleLbl="node2" presStyleIdx="0" presStyleCnt="3"/>
      <dgm:spPr/>
      <dgm:t>
        <a:bodyPr/>
        <a:lstStyle/>
        <a:p>
          <a:endParaRPr lang="en-GB"/>
        </a:p>
      </dgm:t>
    </dgm:pt>
    <dgm:pt modelId="{F94ECD48-0DBF-4B4A-88E5-93F35EDDAF12}" type="pres">
      <dgm:prSet presAssocID="{D22406B3-A47C-4D23-84D3-BCCB9C231E59}" presName="hierChild4" presStyleCnt="0"/>
      <dgm:spPr/>
    </dgm:pt>
    <dgm:pt modelId="{54B4AC87-5C05-4743-9153-6645F15068BE}" type="pres">
      <dgm:prSet presAssocID="{D22406B3-A47C-4D23-84D3-BCCB9C231E59}" presName="hierChild5" presStyleCnt="0"/>
      <dgm:spPr/>
    </dgm:pt>
    <dgm:pt modelId="{53701D25-77D9-4CB3-BB7F-0989488EE119}" type="pres">
      <dgm:prSet presAssocID="{5E91CD04-1961-421B-879E-B59E4193FC9A}" presName="Name37" presStyleLbl="parChTrans1D2" presStyleIdx="1" presStyleCnt="3"/>
      <dgm:spPr/>
      <dgm:t>
        <a:bodyPr/>
        <a:lstStyle/>
        <a:p>
          <a:endParaRPr lang="en-GB"/>
        </a:p>
      </dgm:t>
    </dgm:pt>
    <dgm:pt modelId="{5D10CF7D-3359-49EF-93E6-021A293BD83D}" type="pres">
      <dgm:prSet presAssocID="{7F4DE302-BD40-4361-B0C8-8584640BCE2A}" presName="hierRoot2" presStyleCnt="0">
        <dgm:presLayoutVars>
          <dgm:hierBranch val="init"/>
        </dgm:presLayoutVars>
      </dgm:prSet>
      <dgm:spPr/>
    </dgm:pt>
    <dgm:pt modelId="{F66D3AE9-1381-4D09-B9F8-272B209C3A5C}" type="pres">
      <dgm:prSet presAssocID="{7F4DE302-BD40-4361-B0C8-8584640BCE2A}" presName="rootComposite" presStyleCnt="0"/>
      <dgm:spPr/>
    </dgm:pt>
    <dgm:pt modelId="{F6524A18-6471-4CB1-893D-64F00F8379EE}" type="pres">
      <dgm:prSet presAssocID="{7F4DE302-BD40-4361-B0C8-8584640BCE2A}" presName="rootText" presStyleLbl="node2" presStyleIdx="1" presStyleCnt="3" custScaleX="100000" custScaleY="171915" custLinFactNeighborX="-1458" custLinFactNeighborY="251">
        <dgm:presLayoutVars>
          <dgm:chPref val="3"/>
        </dgm:presLayoutVars>
      </dgm:prSet>
      <dgm:spPr/>
      <dgm:t>
        <a:bodyPr/>
        <a:lstStyle/>
        <a:p>
          <a:endParaRPr lang="en-GB"/>
        </a:p>
      </dgm:t>
    </dgm:pt>
    <dgm:pt modelId="{8226D091-A3FB-45A8-9D71-E634AB9132D2}" type="pres">
      <dgm:prSet presAssocID="{7F4DE302-BD40-4361-B0C8-8584640BCE2A}" presName="rootConnector" presStyleLbl="node2" presStyleIdx="1" presStyleCnt="3"/>
      <dgm:spPr/>
      <dgm:t>
        <a:bodyPr/>
        <a:lstStyle/>
        <a:p>
          <a:endParaRPr lang="en-GB"/>
        </a:p>
      </dgm:t>
    </dgm:pt>
    <dgm:pt modelId="{C9945063-BC3D-446D-B7B7-54E461CCC400}" type="pres">
      <dgm:prSet presAssocID="{7F4DE302-BD40-4361-B0C8-8584640BCE2A}" presName="hierChild4" presStyleCnt="0"/>
      <dgm:spPr/>
    </dgm:pt>
    <dgm:pt modelId="{479578CF-A560-431D-8AD3-6C9D622C94C6}" type="pres">
      <dgm:prSet presAssocID="{7F4DE302-BD40-4361-B0C8-8584640BCE2A}" presName="hierChild5" presStyleCnt="0"/>
      <dgm:spPr/>
    </dgm:pt>
    <dgm:pt modelId="{8E84E133-E921-40A8-AF4B-4EE26ABB6B24}" type="pres">
      <dgm:prSet presAssocID="{6EB2AC73-25C3-4359-9DF5-46A28052AEDD}" presName="Name37" presStyleLbl="parChTrans1D2" presStyleIdx="2" presStyleCnt="3"/>
      <dgm:spPr/>
      <dgm:t>
        <a:bodyPr/>
        <a:lstStyle/>
        <a:p>
          <a:endParaRPr lang="en-GB"/>
        </a:p>
      </dgm:t>
    </dgm:pt>
    <dgm:pt modelId="{A9019CAF-E4DE-4AA3-8429-C0D5310596E6}" type="pres">
      <dgm:prSet presAssocID="{4CCF9FAF-46C6-4AE4-A102-F265D194DA5A}" presName="hierRoot2" presStyleCnt="0">
        <dgm:presLayoutVars>
          <dgm:hierBranch val="init"/>
        </dgm:presLayoutVars>
      </dgm:prSet>
      <dgm:spPr/>
    </dgm:pt>
    <dgm:pt modelId="{5DD410D0-1D0D-400A-8257-9D01D6DA0931}" type="pres">
      <dgm:prSet presAssocID="{4CCF9FAF-46C6-4AE4-A102-F265D194DA5A}" presName="rootComposite" presStyleCnt="0"/>
      <dgm:spPr/>
    </dgm:pt>
    <dgm:pt modelId="{08CAEA16-428C-49FF-B18C-AF877FF468C6}" type="pres">
      <dgm:prSet presAssocID="{4CCF9FAF-46C6-4AE4-A102-F265D194DA5A}" presName="rootText" presStyleLbl="node2" presStyleIdx="2" presStyleCnt="3" custScaleY="180494">
        <dgm:presLayoutVars>
          <dgm:chPref val="3"/>
        </dgm:presLayoutVars>
      </dgm:prSet>
      <dgm:spPr/>
      <dgm:t>
        <a:bodyPr/>
        <a:lstStyle/>
        <a:p>
          <a:endParaRPr lang="en-GB"/>
        </a:p>
      </dgm:t>
    </dgm:pt>
    <dgm:pt modelId="{57715DB4-C499-4F75-B620-A01A79E6A352}" type="pres">
      <dgm:prSet presAssocID="{4CCF9FAF-46C6-4AE4-A102-F265D194DA5A}" presName="rootConnector" presStyleLbl="node2" presStyleIdx="2" presStyleCnt="3"/>
      <dgm:spPr/>
      <dgm:t>
        <a:bodyPr/>
        <a:lstStyle/>
        <a:p>
          <a:endParaRPr lang="en-GB"/>
        </a:p>
      </dgm:t>
    </dgm:pt>
    <dgm:pt modelId="{ED7271D9-7974-48C7-B00A-61E8D7DEB57D}" type="pres">
      <dgm:prSet presAssocID="{4CCF9FAF-46C6-4AE4-A102-F265D194DA5A}" presName="hierChild4" presStyleCnt="0"/>
      <dgm:spPr/>
    </dgm:pt>
    <dgm:pt modelId="{A699C3AD-AE91-4043-BFD5-99A1DA347DAC}" type="pres">
      <dgm:prSet presAssocID="{4CCF9FAF-46C6-4AE4-A102-F265D194DA5A}" presName="hierChild5" presStyleCnt="0"/>
      <dgm:spPr/>
    </dgm:pt>
    <dgm:pt modelId="{C48C8301-E972-41DE-8B90-F21C230818C9}" type="pres">
      <dgm:prSet presAssocID="{8BF0A8B6-C938-48A1-9108-93E452ADC214}" presName="hierChild3" presStyleCnt="0"/>
      <dgm:spPr/>
    </dgm:pt>
  </dgm:ptLst>
  <dgm:cxnLst>
    <dgm:cxn modelId="{80FF7AF4-ADC7-4A46-86F8-D53A5F5EE284}" type="presOf" srcId="{7F4DE302-BD40-4361-B0C8-8584640BCE2A}" destId="{8226D091-A3FB-45A8-9D71-E634AB9132D2}" srcOrd="1" destOrd="0" presId="urn:microsoft.com/office/officeart/2005/8/layout/orgChart1"/>
    <dgm:cxn modelId="{4D2A5A61-511B-44E1-A731-0D58FF385DA1}" type="presOf" srcId="{7F4DE302-BD40-4361-B0C8-8584640BCE2A}" destId="{F6524A18-6471-4CB1-893D-64F00F8379EE}" srcOrd="0" destOrd="0" presId="urn:microsoft.com/office/officeart/2005/8/layout/orgChart1"/>
    <dgm:cxn modelId="{FE8262CD-5E71-42BF-9D17-882C08D81B34}" type="presOf" srcId="{8BF0A8B6-C938-48A1-9108-93E452ADC214}" destId="{9BAB654E-A8BE-436D-B5FE-7CC2E8A28E50}" srcOrd="0" destOrd="0" presId="urn:microsoft.com/office/officeart/2005/8/layout/orgChart1"/>
    <dgm:cxn modelId="{F397C682-33C3-4D58-93BD-51897F34B63D}" srcId="{2EC70771-8549-40C0-9589-C0BC26006999}" destId="{8BF0A8B6-C938-48A1-9108-93E452ADC214}" srcOrd="0" destOrd="0" parTransId="{59E64B27-7424-4A53-8AD8-43AF770A69CB}" sibTransId="{29EEF623-5BB5-4662-BF40-6C4B96B1F20E}"/>
    <dgm:cxn modelId="{4CC606C8-13DE-4AD6-974F-3304AF7D5EF2}" type="presOf" srcId="{6E5129C7-40E3-479F-9FB9-D645A47B1F2B}" destId="{3C6C0CE2-0FAF-4A07-B8F0-C8E7FC8A13D5}" srcOrd="0" destOrd="0" presId="urn:microsoft.com/office/officeart/2005/8/layout/orgChart1"/>
    <dgm:cxn modelId="{1111DE62-B42D-4E50-8911-F8AEC123DDC2}" type="presOf" srcId="{2EC70771-8549-40C0-9589-C0BC26006999}" destId="{ACAD3579-BA3B-42C4-B973-86BD1B54214A}" srcOrd="0" destOrd="0" presId="urn:microsoft.com/office/officeart/2005/8/layout/orgChart1"/>
    <dgm:cxn modelId="{83B48156-BCA3-49E5-B9EF-407213106B91}" type="presOf" srcId="{6EB2AC73-25C3-4359-9DF5-46A28052AEDD}" destId="{8E84E133-E921-40A8-AF4B-4EE26ABB6B24}" srcOrd="0" destOrd="0" presId="urn:microsoft.com/office/officeart/2005/8/layout/orgChart1"/>
    <dgm:cxn modelId="{2F3E23F1-3B46-417B-8320-A21D92983DCC}" type="presOf" srcId="{D22406B3-A47C-4D23-84D3-BCCB9C231E59}" destId="{276F59DA-1140-4B85-832A-D48A5C0D316E}" srcOrd="1" destOrd="0" presId="urn:microsoft.com/office/officeart/2005/8/layout/orgChart1"/>
    <dgm:cxn modelId="{ED9CD924-84B3-4A80-AD81-F9CAAEEB1655}" type="presOf" srcId="{4CCF9FAF-46C6-4AE4-A102-F265D194DA5A}" destId="{08CAEA16-428C-49FF-B18C-AF877FF468C6}" srcOrd="0" destOrd="0" presId="urn:microsoft.com/office/officeart/2005/8/layout/orgChart1"/>
    <dgm:cxn modelId="{7D03D0EA-C59F-4CC6-9857-690C572D79EB}" type="presOf" srcId="{4CCF9FAF-46C6-4AE4-A102-F265D194DA5A}" destId="{57715DB4-C499-4F75-B620-A01A79E6A352}" srcOrd="1" destOrd="0" presId="urn:microsoft.com/office/officeart/2005/8/layout/orgChart1"/>
    <dgm:cxn modelId="{1A9468E4-4FE7-423B-91FF-C0926FF8E689}" type="presOf" srcId="{5E91CD04-1961-421B-879E-B59E4193FC9A}" destId="{53701D25-77D9-4CB3-BB7F-0989488EE119}" srcOrd="0" destOrd="0" presId="urn:microsoft.com/office/officeart/2005/8/layout/orgChart1"/>
    <dgm:cxn modelId="{7B06635D-EA2F-44CC-B054-E00E9541EA53}" type="presOf" srcId="{8BF0A8B6-C938-48A1-9108-93E452ADC214}" destId="{6F4D3F2E-2B8B-431B-B935-DF9FD6463D65}" srcOrd="1" destOrd="0" presId="urn:microsoft.com/office/officeart/2005/8/layout/orgChart1"/>
    <dgm:cxn modelId="{331F955D-B258-4AFF-9DC9-5BC574A75BF1}" type="presOf" srcId="{D22406B3-A47C-4D23-84D3-BCCB9C231E59}" destId="{56CFF8EB-9E4C-4377-8027-A29DDA8EAFC9}" srcOrd="0" destOrd="0" presId="urn:microsoft.com/office/officeart/2005/8/layout/orgChart1"/>
    <dgm:cxn modelId="{91A1A14A-579C-4654-91BD-8AE0D5E13822}" srcId="{8BF0A8B6-C938-48A1-9108-93E452ADC214}" destId="{D22406B3-A47C-4D23-84D3-BCCB9C231E59}" srcOrd="0" destOrd="0" parTransId="{6E5129C7-40E3-479F-9FB9-D645A47B1F2B}" sibTransId="{1B6C2D50-EE8E-408D-8CD5-30A15C04205C}"/>
    <dgm:cxn modelId="{0F6675A6-98CD-46F1-A1A2-121584A944C5}" srcId="{8BF0A8B6-C938-48A1-9108-93E452ADC214}" destId="{7F4DE302-BD40-4361-B0C8-8584640BCE2A}" srcOrd="1" destOrd="0" parTransId="{5E91CD04-1961-421B-879E-B59E4193FC9A}" sibTransId="{D9839938-1787-4CB4-B245-BD0F18EC9B90}"/>
    <dgm:cxn modelId="{1368661D-9C6D-4B25-9DA6-69D1333A662E}" srcId="{8BF0A8B6-C938-48A1-9108-93E452ADC214}" destId="{4CCF9FAF-46C6-4AE4-A102-F265D194DA5A}" srcOrd="2" destOrd="0" parTransId="{6EB2AC73-25C3-4359-9DF5-46A28052AEDD}" sibTransId="{5BAE9348-DDC1-4FDB-8EC4-32043B47B3E1}"/>
    <dgm:cxn modelId="{30B6CF9B-56F0-4C89-8BA3-C8036AD54907}" type="presParOf" srcId="{ACAD3579-BA3B-42C4-B973-86BD1B54214A}" destId="{E1C6BC9F-D11B-4E58-B07B-15D75BBF0C75}" srcOrd="0" destOrd="0" presId="urn:microsoft.com/office/officeart/2005/8/layout/orgChart1"/>
    <dgm:cxn modelId="{DF024478-C113-40AF-B980-4901629A2E5F}" type="presParOf" srcId="{E1C6BC9F-D11B-4E58-B07B-15D75BBF0C75}" destId="{9C1E5FDF-229D-4E44-9067-9FF801D76D84}" srcOrd="0" destOrd="0" presId="urn:microsoft.com/office/officeart/2005/8/layout/orgChart1"/>
    <dgm:cxn modelId="{E07DDCD3-EF15-4B92-9A08-DB4A37B0B2FB}" type="presParOf" srcId="{9C1E5FDF-229D-4E44-9067-9FF801D76D84}" destId="{9BAB654E-A8BE-436D-B5FE-7CC2E8A28E50}" srcOrd="0" destOrd="0" presId="urn:microsoft.com/office/officeart/2005/8/layout/orgChart1"/>
    <dgm:cxn modelId="{85FDEFE9-975F-4382-B1F6-48E5EBD395DC}" type="presParOf" srcId="{9C1E5FDF-229D-4E44-9067-9FF801D76D84}" destId="{6F4D3F2E-2B8B-431B-B935-DF9FD6463D65}" srcOrd="1" destOrd="0" presId="urn:microsoft.com/office/officeart/2005/8/layout/orgChart1"/>
    <dgm:cxn modelId="{A21850DE-C5FE-4230-81CE-D98D0002CA9D}" type="presParOf" srcId="{E1C6BC9F-D11B-4E58-B07B-15D75BBF0C75}" destId="{011F6378-B192-484A-89C6-CCDC9AC56EA5}" srcOrd="1" destOrd="0" presId="urn:microsoft.com/office/officeart/2005/8/layout/orgChart1"/>
    <dgm:cxn modelId="{1B99348F-F5BC-4829-AAB0-C6C806FFE721}" type="presParOf" srcId="{011F6378-B192-484A-89C6-CCDC9AC56EA5}" destId="{3C6C0CE2-0FAF-4A07-B8F0-C8E7FC8A13D5}" srcOrd="0" destOrd="0" presId="urn:microsoft.com/office/officeart/2005/8/layout/orgChart1"/>
    <dgm:cxn modelId="{13C93110-84A2-413A-BE99-E54FC131226F}" type="presParOf" srcId="{011F6378-B192-484A-89C6-CCDC9AC56EA5}" destId="{B7049941-EEA4-488A-B4B8-1F147E7F0931}" srcOrd="1" destOrd="0" presId="urn:microsoft.com/office/officeart/2005/8/layout/orgChart1"/>
    <dgm:cxn modelId="{A160783B-D3E9-46CD-BDCA-FEB202D6BC39}" type="presParOf" srcId="{B7049941-EEA4-488A-B4B8-1F147E7F0931}" destId="{316A8A33-E5C6-4FE8-A59A-1661FE3D567F}" srcOrd="0" destOrd="0" presId="urn:microsoft.com/office/officeart/2005/8/layout/orgChart1"/>
    <dgm:cxn modelId="{64471FA3-B132-44D8-AB2F-54D672048EE5}" type="presParOf" srcId="{316A8A33-E5C6-4FE8-A59A-1661FE3D567F}" destId="{56CFF8EB-9E4C-4377-8027-A29DDA8EAFC9}" srcOrd="0" destOrd="0" presId="urn:microsoft.com/office/officeart/2005/8/layout/orgChart1"/>
    <dgm:cxn modelId="{20B522F5-4718-4782-A363-747B6718A8AC}" type="presParOf" srcId="{316A8A33-E5C6-4FE8-A59A-1661FE3D567F}" destId="{276F59DA-1140-4B85-832A-D48A5C0D316E}" srcOrd="1" destOrd="0" presId="urn:microsoft.com/office/officeart/2005/8/layout/orgChart1"/>
    <dgm:cxn modelId="{AF143637-842C-4B8E-BF91-E067C0529D34}" type="presParOf" srcId="{B7049941-EEA4-488A-B4B8-1F147E7F0931}" destId="{F94ECD48-0DBF-4B4A-88E5-93F35EDDAF12}" srcOrd="1" destOrd="0" presId="urn:microsoft.com/office/officeart/2005/8/layout/orgChart1"/>
    <dgm:cxn modelId="{78922945-8F25-48C6-AF80-91D3BC94FEE0}" type="presParOf" srcId="{B7049941-EEA4-488A-B4B8-1F147E7F0931}" destId="{54B4AC87-5C05-4743-9153-6645F15068BE}" srcOrd="2" destOrd="0" presId="urn:microsoft.com/office/officeart/2005/8/layout/orgChart1"/>
    <dgm:cxn modelId="{D4EBFB4D-FBC1-466A-ADF5-E389283B65F3}" type="presParOf" srcId="{011F6378-B192-484A-89C6-CCDC9AC56EA5}" destId="{53701D25-77D9-4CB3-BB7F-0989488EE119}" srcOrd="2" destOrd="0" presId="urn:microsoft.com/office/officeart/2005/8/layout/orgChart1"/>
    <dgm:cxn modelId="{B4C7F124-4B90-4E86-8CA7-434E996BFAEC}" type="presParOf" srcId="{011F6378-B192-484A-89C6-CCDC9AC56EA5}" destId="{5D10CF7D-3359-49EF-93E6-021A293BD83D}" srcOrd="3" destOrd="0" presId="urn:microsoft.com/office/officeart/2005/8/layout/orgChart1"/>
    <dgm:cxn modelId="{EE0DC469-50CA-42F4-906B-73F0231A3241}" type="presParOf" srcId="{5D10CF7D-3359-49EF-93E6-021A293BD83D}" destId="{F66D3AE9-1381-4D09-B9F8-272B209C3A5C}" srcOrd="0" destOrd="0" presId="urn:microsoft.com/office/officeart/2005/8/layout/orgChart1"/>
    <dgm:cxn modelId="{850BC9FC-28DB-4599-BEC8-A9E70B1CD09C}" type="presParOf" srcId="{F66D3AE9-1381-4D09-B9F8-272B209C3A5C}" destId="{F6524A18-6471-4CB1-893D-64F00F8379EE}" srcOrd="0" destOrd="0" presId="urn:microsoft.com/office/officeart/2005/8/layout/orgChart1"/>
    <dgm:cxn modelId="{5CF4887A-A2C6-496C-96A8-59F782E4C60E}" type="presParOf" srcId="{F66D3AE9-1381-4D09-B9F8-272B209C3A5C}" destId="{8226D091-A3FB-45A8-9D71-E634AB9132D2}" srcOrd="1" destOrd="0" presId="urn:microsoft.com/office/officeart/2005/8/layout/orgChart1"/>
    <dgm:cxn modelId="{1257F221-237D-436C-85AC-6A2B2D38FAF6}" type="presParOf" srcId="{5D10CF7D-3359-49EF-93E6-021A293BD83D}" destId="{C9945063-BC3D-446D-B7B7-54E461CCC400}" srcOrd="1" destOrd="0" presId="urn:microsoft.com/office/officeart/2005/8/layout/orgChart1"/>
    <dgm:cxn modelId="{1927E1BB-5077-4BF8-8E37-20637E9C3A3D}" type="presParOf" srcId="{5D10CF7D-3359-49EF-93E6-021A293BD83D}" destId="{479578CF-A560-431D-8AD3-6C9D622C94C6}" srcOrd="2" destOrd="0" presId="urn:microsoft.com/office/officeart/2005/8/layout/orgChart1"/>
    <dgm:cxn modelId="{DCCB35AC-5EB0-430A-96F3-32737BAEC053}" type="presParOf" srcId="{011F6378-B192-484A-89C6-CCDC9AC56EA5}" destId="{8E84E133-E921-40A8-AF4B-4EE26ABB6B24}" srcOrd="4" destOrd="0" presId="urn:microsoft.com/office/officeart/2005/8/layout/orgChart1"/>
    <dgm:cxn modelId="{1EB9CD23-7B47-49ED-921B-01D6FB88803A}" type="presParOf" srcId="{011F6378-B192-484A-89C6-CCDC9AC56EA5}" destId="{A9019CAF-E4DE-4AA3-8429-C0D5310596E6}" srcOrd="5" destOrd="0" presId="urn:microsoft.com/office/officeart/2005/8/layout/orgChart1"/>
    <dgm:cxn modelId="{7E955FE8-70F9-442F-AE6A-79D9A32739E2}" type="presParOf" srcId="{A9019CAF-E4DE-4AA3-8429-C0D5310596E6}" destId="{5DD410D0-1D0D-400A-8257-9D01D6DA0931}" srcOrd="0" destOrd="0" presId="urn:microsoft.com/office/officeart/2005/8/layout/orgChart1"/>
    <dgm:cxn modelId="{A56ABFFD-FA43-4715-BB2B-F8F2ED6A8D6C}" type="presParOf" srcId="{5DD410D0-1D0D-400A-8257-9D01D6DA0931}" destId="{08CAEA16-428C-49FF-B18C-AF877FF468C6}" srcOrd="0" destOrd="0" presId="urn:microsoft.com/office/officeart/2005/8/layout/orgChart1"/>
    <dgm:cxn modelId="{6CBF00DE-51B6-4D79-9935-8E786C684182}" type="presParOf" srcId="{5DD410D0-1D0D-400A-8257-9D01D6DA0931}" destId="{57715DB4-C499-4F75-B620-A01A79E6A352}" srcOrd="1" destOrd="0" presId="urn:microsoft.com/office/officeart/2005/8/layout/orgChart1"/>
    <dgm:cxn modelId="{16E441D9-E4A7-48DB-ABFB-3F7B7F33FFE1}" type="presParOf" srcId="{A9019CAF-E4DE-4AA3-8429-C0D5310596E6}" destId="{ED7271D9-7974-48C7-B00A-61E8D7DEB57D}" srcOrd="1" destOrd="0" presId="urn:microsoft.com/office/officeart/2005/8/layout/orgChart1"/>
    <dgm:cxn modelId="{BC5F5EC5-E0C7-4FA3-896D-8194075D0451}" type="presParOf" srcId="{A9019CAF-E4DE-4AA3-8429-C0D5310596E6}" destId="{A699C3AD-AE91-4043-BFD5-99A1DA347DAC}" srcOrd="2" destOrd="0" presId="urn:microsoft.com/office/officeart/2005/8/layout/orgChart1"/>
    <dgm:cxn modelId="{4406493A-7368-4FDD-B35C-BCAEE11DE575}" type="presParOf" srcId="{E1C6BC9F-D11B-4E58-B07B-15D75BBF0C75}" destId="{C48C8301-E972-41DE-8B90-F21C230818C9}"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F6542-AE47-4D71-990F-0FCF67D62D57}">
      <dsp:nvSpPr>
        <dsp:cNvPr id="0" name=""/>
        <dsp:cNvSpPr/>
      </dsp:nvSpPr>
      <dsp:spPr>
        <a:xfrm>
          <a:off x="1340" y="1346414"/>
          <a:ext cx="2859059" cy="1715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smtClean="0"/>
            <a:t>Purpose</a:t>
          </a:r>
          <a:endParaRPr lang="en-GB" sz="5000" kern="1200"/>
        </a:p>
      </dsp:txBody>
      <dsp:txXfrm>
        <a:off x="51583" y="1396657"/>
        <a:ext cx="2758573" cy="1614949"/>
      </dsp:txXfrm>
    </dsp:sp>
    <dsp:sp modelId="{99E95A5B-78B0-4A72-83E0-DC7AC3CD2ADD}">
      <dsp:nvSpPr>
        <dsp:cNvPr id="0" name=""/>
        <dsp:cNvSpPr/>
      </dsp:nvSpPr>
      <dsp:spPr>
        <a:xfrm>
          <a:off x="3146306" y="1849608"/>
          <a:ext cx="606120" cy="7090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GB" sz="3200" kern="1200"/>
        </a:p>
      </dsp:txBody>
      <dsp:txXfrm>
        <a:off x="3146306" y="1991417"/>
        <a:ext cx="424284" cy="425428"/>
      </dsp:txXfrm>
    </dsp:sp>
    <dsp:sp modelId="{22B6C0D1-5010-46EC-A001-52260EEB99FF}">
      <dsp:nvSpPr>
        <dsp:cNvPr id="0" name=""/>
        <dsp:cNvSpPr/>
      </dsp:nvSpPr>
      <dsp:spPr>
        <a:xfrm>
          <a:off x="4004023" y="1346414"/>
          <a:ext cx="2859059" cy="17154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kern="1200" smtClean="0"/>
            <a:t>Process</a:t>
          </a:r>
          <a:endParaRPr lang="en-GB" sz="5000" kern="1200"/>
        </a:p>
      </dsp:txBody>
      <dsp:txXfrm>
        <a:off x="4054266" y="1396657"/>
        <a:ext cx="2758573" cy="1614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742" tIns="45371" rIns="90742" bIns="45371" numCol="1" anchor="t" anchorCtr="0" compatLnSpc="1">
            <a:prstTxWarp prst="textNoShape">
              <a:avLst/>
            </a:prstTxWarp>
          </a:bodyPr>
          <a:lstStyle>
            <a:lvl1pPr defTabSz="908050">
              <a:defRPr sz="1200" b="0"/>
            </a:lvl1pPr>
          </a:lstStyle>
          <a:p>
            <a:pPr>
              <a:defRPr/>
            </a:pPr>
            <a:endParaRPr lang="en-GB"/>
          </a:p>
        </p:txBody>
      </p:sp>
      <p:sp>
        <p:nvSpPr>
          <p:cNvPr id="56323"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0742" tIns="45371" rIns="90742" bIns="45371" numCol="1" anchor="t" anchorCtr="0" compatLnSpc="1">
            <a:prstTxWarp prst="textNoShape">
              <a:avLst/>
            </a:prstTxWarp>
          </a:bodyPr>
          <a:lstStyle>
            <a:lvl1pPr algn="r" defTabSz="908050">
              <a:defRPr sz="1200" b="0"/>
            </a:lvl1pPr>
          </a:lstStyle>
          <a:p>
            <a:pPr>
              <a:defRPr/>
            </a:pPr>
            <a:endParaRPr lang="en-GB"/>
          </a:p>
        </p:txBody>
      </p:sp>
      <p:sp>
        <p:nvSpPr>
          <p:cNvPr id="56324"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0742" tIns="45371" rIns="90742" bIns="45371" numCol="1" anchor="b" anchorCtr="0" compatLnSpc="1">
            <a:prstTxWarp prst="textNoShape">
              <a:avLst/>
            </a:prstTxWarp>
          </a:bodyPr>
          <a:lstStyle>
            <a:lvl1pPr defTabSz="908050">
              <a:defRPr sz="1200" b="0"/>
            </a:lvl1pPr>
          </a:lstStyle>
          <a:p>
            <a:pPr>
              <a:defRPr/>
            </a:pPr>
            <a:endParaRPr lang="en-GB"/>
          </a:p>
        </p:txBody>
      </p:sp>
      <p:sp>
        <p:nvSpPr>
          <p:cNvPr id="56325" name="Rectangle 5"/>
          <p:cNvSpPr>
            <a:spLocks noGrp="1" noChangeArrowheads="1"/>
          </p:cNvSpPr>
          <p:nvPr>
            <p:ph type="sldNum" sz="quarter" idx="3"/>
          </p:nvPr>
        </p:nvSpPr>
        <p:spPr bwMode="auto">
          <a:xfrm>
            <a:off x="3851275" y="9429750"/>
            <a:ext cx="2944813" cy="495300"/>
          </a:xfrm>
          <a:prstGeom prst="rect">
            <a:avLst/>
          </a:prstGeom>
          <a:noFill/>
          <a:ln w="9525">
            <a:noFill/>
            <a:miter lim="800000"/>
            <a:headEnd/>
            <a:tailEnd/>
          </a:ln>
          <a:effectLst/>
        </p:spPr>
        <p:txBody>
          <a:bodyPr vert="horz" wrap="square" lIns="90742" tIns="45371" rIns="90742" bIns="45371" numCol="1" anchor="b" anchorCtr="0" compatLnSpc="1">
            <a:prstTxWarp prst="textNoShape">
              <a:avLst/>
            </a:prstTxWarp>
          </a:bodyPr>
          <a:lstStyle>
            <a:lvl1pPr algn="r" defTabSz="908050">
              <a:defRPr sz="1200" b="0"/>
            </a:lvl1pPr>
          </a:lstStyle>
          <a:p>
            <a:pPr>
              <a:defRPr/>
            </a:pPr>
            <a:fld id="{01C43C90-68C4-4A7E-939B-C614CF872AAF}" type="slidenum">
              <a:rPr lang="en-GB"/>
              <a:pPr>
                <a:defRPr/>
              </a:pPr>
              <a:t>‹#›</a:t>
            </a:fld>
            <a:endParaRPr lang="en-GB"/>
          </a:p>
        </p:txBody>
      </p:sp>
    </p:spTree>
    <p:extLst>
      <p:ext uri="{BB962C8B-B14F-4D97-AF65-F5344CB8AC3E}">
        <p14:creationId xmlns:p14="http://schemas.microsoft.com/office/powerpoint/2010/main" val="2776845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918" tIns="45959" rIns="91918" bIns="45959" numCol="1" anchor="t" anchorCtr="0" compatLnSpc="1">
            <a:prstTxWarp prst="textNoShape">
              <a:avLst/>
            </a:prstTxWarp>
          </a:bodyPr>
          <a:lstStyle>
            <a:lvl1pPr defTabSz="919163">
              <a:defRPr sz="1200" b="0"/>
            </a:lvl1pPr>
          </a:lstStyle>
          <a:p>
            <a:pPr>
              <a:defRPr/>
            </a:pPr>
            <a:endParaRPr lang="en-GB"/>
          </a:p>
        </p:txBody>
      </p:sp>
      <p:sp>
        <p:nvSpPr>
          <p:cNvPr id="70659"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918" tIns="45959" rIns="91918" bIns="45959" numCol="1" anchor="t" anchorCtr="0" compatLnSpc="1">
            <a:prstTxWarp prst="textNoShape">
              <a:avLst/>
            </a:prstTxWarp>
          </a:bodyPr>
          <a:lstStyle>
            <a:lvl1pPr algn="r" defTabSz="919163">
              <a:defRPr sz="1200" b="0"/>
            </a:lvl1pPr>
          </a:lstStyle>
          <a:p>
            <a:pPr>
              <a:defRPr/>
            </a:pPr>
            <a:endParaRPr lang="en-GB"/>
          </a:p>
        </p:txBody>
      </p:sp>
      <p:sp>
        <p:nvSpPr>
          <p:cNvPr id="604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918" tIns="45959" rIns="91918" bIns="4595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066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1918" tIns="45959" rIns="91918" bIns="45959" numCol="1" anchor="b" anchorCtr="0" compatLnSpc="1">
            <a:prstTxWarp prst="textNoShape">
              <a:avLst/>
            </a:prstTxWarp>
          </a:bodyPr>
          <a:lstStyle>
            <a:lvl1pPr defTabSz="919163">
              <a:defRPr sz="1200" b="0"/>
            </a:lvl1pPr>
          </a:lstStyle>
          <a:p>
            <a:pPr>
              <a:defRPr/>
            </a:pPr>
            <a:endParaRPr lang="en-GB"/>
          </a:p>
        </p:txBody>
      </p:sp>
      <p:sp>
        <p:nvSpPr>
          <p:cNvPr id="70663"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918" tIns="45959" rIns="91918" bIns="45959" numCol="1" anchor="b" anchorCtr="0" compatLnSpc="1">
            <a:prstTxWarp prst="textNoShape">
              <a:avLst/>
            </a:prstTxWarp>
          </a:bodyPr>
          <a:lstStyle>
            <a:lvl1pPr algn="r" defTabSz="919163">
              <a:defRPr sz="1200" b="0"/>
            </a:lvl1pPr>
          </a:lstStyle>
          <a:p>
            <a:pPr>
              <a:defRPr/>
            </a:pPr>
            <a:fld id="{F3318481-FABF-4448-8A3D-D976B89825B1}" type="slidenum">
              <a:rPr lang="en-GB"/>
              <a:pPr>
                <a:defRPr/>
              </a:pPr>
              <a:t>‹#›</a:t>
            </a:fld>
            <a:endParaRPr lang="en-GB"/>
          </a:p>
        </p:txBody>
      </p:sp>
    </p:spTree>
    <p:extLst>
      <p:ext uri="{BB962C8B-B14F-4D97-AF65-F5344CB8AC3E}">
        <p14:creationId xmlns:p14="http://schemas.microsoft.com/office/powerpoint/2010/main" val="396978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r>
              <a:rPr lang="en-GB" dirty="0" smtClean="0"/>
              <a:t>Welcome to this Workshop session about iMatter, the continuous improvement model that is currently being rolled out in xxx</a:t>
            </a:r>
            <a:r>
              <a:rPr lang="en-GB" baseline="0" dirty="0" smtClean="0"/>
              <a:t> HSCP</a:t>
            </a:r>
            <a:r>
              <a:rPr lang="en-GB" dirty="0" smtClean="0"/>
              <a:t>.  Acknowledge</a:t>
            </a:r>
            <a:r>
              <a:rPr lang="en-GB" baseline="0" dirty="0" smtClean="0"/>
              <a:t> that to date iMatter has been a health initiative but long-term there is benefit in extending inclusion to all working within the Health &amp; Social Care sector.  </a:t>
            </a:r>
            <a:endParaRPr lang="en-GB" dirty="0" smtClean="0"/>
          </a:p>
          <a:p>
            <a:pPr>
              <a:defRPr/>
            </a:pPr>
            <a:r>
              <a:rPr lang="en-GB" dirty="0" smtClean="0"/>
              <a:t> </a:t>
            </a:r>
          </a:p>
          <a:p>
            <a:pPr>
              <a:defRPr/>
            </a:pPr>
            <a:r>
              <a:rPr lang="en-GB" dirty="0" smtClean="0"/>
              <a:t>Confirm if introductions are needed.</a:t>
            </a:r>
          </a:p>
          <a:p>
            <a:pPr>
              <a:defRPr/>
            </a:pPr>
            <a:endParaRPr lang="en-GB" dirty="0" smtClean="0"/>
          </a:p>
          <a:p>
            <a:pPr>
              <a:defRPr/>
            </a:pPr>
            <a:r>
              <a:rPr lang="en-GB" dirty="0" smtClean="0"/>
              <a:t>You were all sent pre-reading (optional).  </a:t>
            </a:r>
          </a:p>
          <a:p>
            <a:pPr>
              <a:defRPr/>
            </a:pPr>
            <a:r>
              <a:rPr lang="en-GB" dirty="0" smtClean="0"/>
              <a:t>Provide verbal feedback of current Board status and implementation (optional). </a:t>
            </a:r>
          </a:p>
          <a:p>
            <a:pPr>
              <a:defRPr/>
            </a:pPr>
            <a:endParaRPr lang="en-GB" dirty="0" smtClean="0"/>
          </a:p>
          <a:p>
            <a:pPr>
              <a:defRPr/>
            </a:pPr>
            <a:r>
              <a:rPr lang="en-GB" dirty="0" smtClean="0"/>
              <a:t>This session is in the format of a presentation and a practical interactive session. It is a safe environment to discuss any concerns you as team managers may have.</a:t>
            </a:r>
          </a:p>
          <a:p>
            <a:pPr>
              <a:defRPr/>
            </a:pPr>
            <a:endParaRPr lang="en-GB" dirty="0" smtClean="0"/>
          </a:p>
          <a:p>
            <a:pPr>
              <a:defRPr/>
            </a:pPr>
            <a:endParaRPr lang="en-GB" dirty="0" smtClean="0"/>
          </a:p>
          <a:p>
            <a:pPr eaLnBrk="1" hangingPunct="1">
              <a:spcBef>
                <a:spcPct val="0"/>
              </a:spcBef>
            </a:pPr>
            <a:endParaRPr lang="en-GB" altLang="en-US"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04EB8D-440F-41A9-80FD-29A848050E64}" type="slidenum">
              <a:rPr lang="en-GB" smtClean="0"/>
              <a:pPr fontAlgn="base">
                <a:spcBef>
                  <a:spcPct val="0"/>
                </a:spcBef>
                <a:spcAft>
                  <a:spcPct val="0"/>
                </a:spcAft>
                <a:defRPr/>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679450" y="4530725"/>
            <a:ext cx="5438775" cy="5395913"/>
          </a:xfrm>
          <a:noFill/>
          <a:ln/>
        </p:spPr>
        <p:txBody>
          <a:bodyPr/>
          <a:lstStyle/>
          <a:p>
            <a:pPr eaLnBrk="1" hangingPunct="1">
              <a:spcBef>
                <a:spcPct val="0"/>
              </a:spcBef>
            </a:pPr>
            <a:r>
              <a:rPr lang="en-US" sz="1100" b="1" i="1" dirty="0" smtClean="0">
                <a:latin typeface="+mn-lt"/>
                <a:ea typeface="ＭＳ Ｐゴシック" pitchFamily="34" charset="-128"/>
              </a:rPr>
              <a:t>If presentation is to LA staff</a:t>
            </a:r>
            <a:r>
              <a:rPr lang="en-US" sz="1100" b="1" i="1" baseline="0" dirty="0" smtClean="0">
                <a:latin typeface="+mn-lt"/>
                <a:ea typeface="ＭＳ Ｐゴシック" pitchFamily="34" charset="-128"/>
              </a:rPr>
              <a:t> consider whether to omit data on infection and mortality rates</a:t>
            </a:r>
          </a:p>
          <a:p>
            <a:pPr eaLnBrk="1" hangingPunct="1">
              <a:spcBef>
                <a:spcPct val="0"/>
              </a:spcBef>
            </a:pPr>
            <a:endParaRPr lang="en-US" sz="1100" baseline="0" dirty="0" smtClean="0">
              <a:latin typeface="+mn-lt"/>
              <a:ea typeface="ＭＳ Ｐゴシック" pitchFamily="34" charset="-128"/>
            </a:endParaRPr>
          </a:p>
          <a:p>
            <a:pPr eaLnBrk="1" hangingPunct="1">
              <a:spcBef>
                <a:spcPct val="0"/>
              </a:spcBef>
            </a:pPr>
            <a:r>
              <a:rPr lang="en-US" sz="1100" baseline="0" dirty="0" smtClean="0">
                <a:latin typeface="+mn-lt"/>
                <a:ea typeface="ＭＳ Ｐゴシック" pitchFamily="34" charset="-128"/>
              </a:rPr>
              <a:t> </a:t>
            </a:r>
            <a:r>
              <a:rPr lang="en-US" sz="1100" dirty="0" smtClean="0">
                <a:latin typeface="+mn-lt"/>
                <a:ea typeface="ＭＳ Ｐゴシック" pitchFamily="34" charset="-128"/>
              </a:rPr>
              <a:t>From a service</a:t>
            </a:r>
            <a:r>
              <a:rPr lang="en-US" sz="1100" baseline="0" dirty="0" smtClean="0">
                <a:latin typeface="+mn-lt"/>
                <a:ea typeface="ＭＳ Ｐゴシック" pitchFamily="34" charset="-128"/>
              </a:rPr>
              <a:t> user’s</a:t>
            </a:r>
            <a:r>
              <a:rPr lang="en-US" sz="1100" dirty="0" smtClean="0">
                <a:latin typeface="+mn-lt"/>
                <a:ea typeface="ＭＳ Ｐゴシック" pitchFamily="34" charset="-128"/>
              </a:rPr>
              <a:t> perspective, evidence shows that higher staff engagement results in:</a:t>
            </a:r>
          </a:p>
          <a:p>
            <a:pPr eaLnBrk="1" hangingPunct="1">
              <a:spcBef>
                <a:spcPct val="0"/>
              </a:spcBef>
              <a:buFontTx/>
              <a:buChar char="•"/>
            </a:pPr>
            <a:r>
              <a:rPr lang="en-US" altLang="en-US" sz="1100" dirty="0" smtClean="0">
                <a:latin typeface="+mn-lt"/>
                <a:ea typeface="ＭＳ Ｐゴシック" pitchFamily="34" charset="-128"/>
              </a:rPr>
              <a:t>   Enhanced service</a:t>
            </a:r>
            <a:r>
              <a:rPr lang="en-US" altLang="en-US" sz="1100" baseline="0" dirty="0" smtClean="0">
                <a:latin typeface="+mn-lt"/>
                <a:ea typeface="ＭＳ Ｐゴシック" pitchFamily="34" charset="-128"/>
              </a:rPr>
              <a:t> user</a:t>
            </a:r>
            <a:r>
              <a:rPr lang="en-US" altLang="en-US" sz="1100" dirty="0" smtClean="0">
                <a:latin typeface="+mn-lt"/>
                <a:ea typeface="ＭＳ Ｐゴシック" pitchFamily="34" charset="-128"/>
              </a:rPr>
              <a:t> experience &amp; outcomes</a:t>
            </a:r>
          </a:p>
          <a:p>
            <a:pPr eaLnBrk="1" hangingPunct="1">
              <a:spcBef>
                <a:spcPct val="0"/>
              </a:spcBef>
              <a:buFontTx/>
              <a:buChar char="•"/>
            </a:pPr>
            <a:r>
              <a:rPr lang="en-US" altLang="en-US" sz="1100" dirty="0" smtClean="0">
                <a:latin typeface="+mn-lt"/>
                <a:ea typeface="ＭＳ Ｐゴシック" pitchFamily="34" charset="-128"/>
              </a:rPr>
              <a:t>   Fewer errors (48%)</a:t>
            </a:r>
          </a:p>
          <a:p>
            <a:pPr eaLnBrk="1" hangingPunct="1">
              <a:spcBef>
                <a:spcPct val="0"/>
              </a:spcBef>
              <a:buFontTx/>
              <a:buChar char="•"/>
            </a:pPr>
            <a:r>
              <a:rPr lang="en-US" altLang="en-US" sz="1100" dirty="0" smtClean="0">
                <a:latin typeface="+mn-lt"/>
                <a:ea typeface="ＭＳ Ｐゴシック" pitchFamily="34" charset="-128"/>
              </a:rPr>
              <a:t>   Lower infection rates </a:t>
            </a:r>
          </a:p>
          <a:p>
            <a:pPr eaLnBrk="1" hangingPunct="1">
              <a:spcBef>
                <a:spcPct val="0"/>
              </a:spcBef>
              <a:buFontTx/>
              <a:buChar char="•"/>
            </a:pPr>
            <a:r>
              <a:rPr lang="en-US" altLang="en-US" sz="1100" dirty="0" smtClean="0">
                <a:latin typeface="+mn-lt"/>
                <a:ea typeface="ＭＳ Ｐゴシック" pitchFamily="34" charset="-128"/>
              </a:rPr>
              <a:t>   Lower mortality (7%)</a:t>
            </a:r>
          </a:p>
          <a:p>
            <a:pPr eaLnBrk="1" hangingPunct="1">
              <a:spcBef>
                <a:spcPct val="0"/>
              </a:spcBef>
              <a:buFontTx/>
              <a:buChar char="•"/>
            </a:pPr>
            <a:endParaRPr lang="en-US" altLang="en-US" sz="1100" dirty="0" smtClean="0">
              <a:latin typeface="+mn-lt"/>
              <a:ea typeface="ＭＳ Ｐゴシック" pitchFamily="34" charset="-128"/>
            </a:endParaRPr>
          </a:p>
          <a:p>
            <a:pPr eaLnBrk="1" hangingPunct="1">
              <a:spcBef>
                <a:spcPct val="0"/>
              </a:spcBef>
            </a:pPr>
            <a:r>
              <a:rPr lang="en-US" altLang="en-US" sz="1100" dirty="0" smtClean="0">
                <a:latin typeface="+mn-lt"/>
                <a:ea typeface="ＭＳ Ｐゴシック" pitchFamily="34" charset="-128"/>
              </a:rPr>
              <a:t>Highly engaged staff are more likely to raise concerns about care than their disengaged colleagues.</a:t>
            </a:r>
          </a:p>
          <a:p>
            <a:pPr eaLnBrk="1" hangingPunct="1">
              <a:spcBef>
                <a:spcPct val="0"/>
              </a:spcBef>
            </a:pPr>
            <a:endParaRPr lang="en-US" altLang="en-US" sz="1100" dirty="0" smtClean="0">
              <a:latin typeface="+mn-lt"/>
              <a:ea typeface="ＭＳ Ｐゴシック" pitchFamily="34" charset="-128"/>
            </a:endParaRPr>
          </a:p>
          <a:p>
            <a:pPr eaLnBrk="1" hangingPunct="1">
              <a:spcBef>
                <a:spcPct val="0"/>
              </a:spcBef>
            </a:pPr>
            <a:r>
              <a:rPr lang="en-US" altLang="en-US" sz="1100" b="0" dirty="0" smtClean="0">
                <a:latin typeface="+mn-lt"/>
                <a:ea typeface="ＭＳ Ｐゴシック" pitchFamily="34" charset="-128"/>
              </a:rPr>
              <a:t>Importantly, particularly for those of you who are not directly patient facing, it is not just those with direct contact that impact on these benefits to service</a:t>
            </a:r>
            <a:r>
              <a:rPr lang="en-US" altLang="en-US" sz="1100" b="0" baseline="0" dirty="0" smtClean="0">
                <a:latin typeface="+mn-lt"/>
                <a:ea typeface="ＭＳ Ｐゴシック" pitchFamily="34" charset="-128"/>
              </a:rPr>
              <a:t> users</a:t>
            </a:r>
            <a:r>
              <a:rPr lang="en-US" altLang="en-US" sz="1100" b="0" dirty="0" smtClean="0">
                <a:latin typeface="+mn-lt"/>
                <a:ea typeface="ＭＳ Ｐゴシック" pitchFamily="34" charset="-128"/>
              </a:rPr>
              <a:t>.  It takes everyone within the organisation to generate these benefits.  Our teams and departments are all interlinked and each team or department affects those linked to it.</a:t>
            </a:r>
          </a:p>
          <a:p>
            <a:pPr eaLnBrk="1" hangingPunct="1">
              <a:spcBef>
                <a:spcPct val="0"/>
              </a:spcBef>
            </a:pPr>
            <a:endParaRPr lang="en-US" altLang="en-US" sz="1100" dirty="0" smtClean="0">
              <a:latin typeface="+mn-lt"/>
              <a:ea typeface="ＭＳ Ｐゴシック" pitchFamily="34" charset="-128"/>
            </a:endParaRPr>
          </a:p>
          <a:p>
            <a:pPr eaLnBrk="1" hangingPunct="1">
              <a:spcBef>
                <a:spcPct val="0"/>
              </a:spcBef>
              <a:buFont typeface="Arial" pitchFamily="34" charset="0"/>
              <a:buChar char="•"/>
            </a:pPr>
            <a:r>
              <a:rPr lang="en-US" altLang="en-US" sz="1100" dirty="0" smtClean="0">
                <a:latin typeface="+mn-lt"/>
                <a:ea typeface="ＭＳ Ｐゴシック" pitchFamily="34" charset="-128"/>
              </a:rPr>
              <a:t>  The study by the Dept of Health and Gallop showed teams with high engagement had 48% fewer safety incidents or errors – so for those teams it was not just the harm or risk that didn’t happen…it was everything else that also goes along with an error (incident recording, investigations, reviews, re-learning etc).  </a:t>
            </a:r>
          </a:p>
          <a:p>
            <a:pPr eaLnBrk="1" hangingPunct="1">
              <a:spcBef>
                <a:spcPct val="0"/>
              </a:spcBef>
              <a:buFont typeface="Arial" pitchFamily="34" charset="0"/>
              <a:buChar char="•"/>
            </a:pPr>
            <a:r>
              <a:rPr lang="en-US" altLang="en-US" sz="1100" dirty="0" smtClean="0">
                <a:latin typeface="+mn-lt"/>
                <a:ea typeface="ＭＳ Ｐゴシック" pitchFamily="34" charset="-128"/>
              </a:rPr>
              <a:t>  And most strikingly it was found that organisations with high engagement had 7% lower mortality rates than those with low engagement.</a:t>
            </a:r>
          </a:p>
          <a:p>
            <a:pPr eaLnBrk="1" hangingPunct="1">
              <a:spcBef>
                <a:spcPct val="0"/>
              </a:spcBef>
              <a:buFont typeface="Arial" pitchFamily="34" charset="0"/>
              <a:buChar char="•"/>
            </a:pPr>
            <a:endParaRPr lang="en-US" sz="1100" dirty="0" smtClean="0">
              <a:solidFill>
                <a:srgbClr val="FFFF00"/>
              </a:solidFill>
              <a:latin typeface="+mn-lt"/>
              <a:ea typeface="ＭＳ Ｐゴシック" pitchFamily="34" charset="-128"/>
            </a:endParaRPr>
          </a:p>
          <a:p>
            <a:pPr marL="0" marR="0" indent="0" algn="l" defTabSz="914400" rtl="0" eaLnBrk="1" fontAlgn="base" latinLnBrk="0" hangingPunct="1">
              <a:lnSpc>
                <a:spcPct val="100000"/>
              </a:lnSpc>
              <a:spcBef>
                <a:spcPct val="0"/>
              </a:spcBef>
              <a:spcAft>
                <a:spcPct val="0"/>
              </a:spcAft>
              <a:buClrTx/>
              <a:buSzTx/>
              <a:buFontTx/>
              <a:buChar char="•"/>
              <a:tabLst/>
              <a:defRPr/>
            </a:pPr>
            <a:r>
              <a:rPr lang="en-GB" sz="1100" dirty="0" smtClean="0">
                <a:solidFill>
                  <a:srgbClr val="FFFF00"/>
                </a:solidFill>
                <a:latin typeface="+mn-lt"/>
              </a:rPr>
              <a:t>  </a:t>
            </a:r>
            <a:r>
              <a:rPr lang="en-GB" sz="1100" dirty="0" smtClean="0">
                <a:solidFill>
                  <a:srgbClr val="FF0000"/>
                </a:solidFill>
                <a:latin typeface="+mn-lt"/>
              </a:rPr>
              <a:t>Evidence base is compelling – is this reflected in your experiences?</a:t>
            </a:r>
          </a:p>
          <a:p>
            <a:pPr eaLnBrk="1" hangingPunct="1">
              <a:spcBef>
                <a:spcPct val="0"/>
              </a:spcBef>
              <a:buFontTx/>
              <a:buChar char="•"/>
            </a:pPr>
            <a:r>
              <a:rPr lang="en-GB" sz="1100" dirty="0" smtClean="0">
                <a:solidFill>
                  <a:srgbClr val="FF0000"/>
                </a:solidFill>
                <a:latin typeface="+mn-lt"/>
              </a:rPr>
              <a:t>  Would this evidence help convince any cynics in your teams that it was worth working together to improve engagement?</a:t>
            </a:r>
          </a:p>
          <a:p>
            <a:pPr eaLnBrk="1" hangingPunct="1">
              <a:spcBef>
                <a:spcPct val="0"/>
              </a:spcBef>
              <a:buFontTx/>
              <a:buChar char="•"/>
            </a:pPr>
            <a:r>
              <a:rPr lang="en-GB" sz="1100" dirty="0" smtClean="0">
                <a:solidFill>
                  <a:srgbClr val="FF0000"/>
                </a:solidFill>
                <a:latin typeface="+mn-lt"/>
              </a:rPr>
              <a:t>  If not, what might convince them?</a:t>
            </a:r>
          </a:p>
          <a:p>
            <a:pPr eaLnBrk="1" hangingPunct="1">
              <a:spcBef>
                <a:spcPct val="0"/>
              </a:spcBef>
            </a:pPr>
            <a:endParaRPr lang="en-US" sz="1100" i="1" dirty="0" smtClean="0">
              <a:solidFill>
                <a:srgbClr val="FF0000"/>
              </a:solidFill>
              <a:latin typeface="+mn-lt"/>
              <a:ea typeface="ＭＳ Ｐゴシック" pitchFamily="34" charset="-128"/>
            </a:endParaRPr>
          </a:p>
          <a:p>
            <a:pPr eaLnBrk="1" hangingPunct="1">
              <a:spcBef>
                <a:spcPct val="0"/>
              </a:spcBef>
            </a:pPr>
            <a:r>
              <a:rPr lang="en-GB" altLang="en-US" sz="1100" i="1" dirty="0" smtClean="0">
                <a:solidFill>
                  <a:srgbClr val="FF0000"/>
                </a:solidFill>
                <a:latin typeface="+mn-lt"/>
              </a:rPr>
              <a:t>Key references:</a:t>
            </a:r>
          </a:p>
          <a:p>
            <a:pPr eaLnBrk="1" hangingPunct="1">
              <a:spcBef>
                <a:spcPct val="0"/>
              </a:spcBef>
            </a:pPr>
            <a:endParaRPr lang="en-GB" altLang="en-US" sz="1100" i="1" dirty="0" smtClean="0">
              <a:latin typeface="+mn-lt"/>
            </a:endParaRPr>
          </a:p>
          <a:p>
            <a:pPr eaLnBrk="1" hangingPunct="1">
              <a:spcBef>
                <a:spcPct val="0"/>
              </a:spcBef>
            </a:pPr>
            <a:r>
              <a:rPr lang="en-GB" altLang="en-US" sz="1100" i="1" dirty="0" smtClean="0">
                <a:latin typeface="+mn-lt"/>
              </a:rPr>
              <a:t>Prof Michael West at the Kings Fund and formerly of Lancaster University Business School on engagement, teamwork and culture</a:t>
            </a:r>
          </a:p>
          <a:p>
            <a:pPr eaLnBrk="1" hangingPunct="1">
              <a:spcBef>
                <a:spcPct val="0"/>
              </a:spcBef>
            </a:pPr>
            <a:r>
              <a:rPr lang="en-GB" altLang="en-US" sz="1100" i="1" dirty="0" smtClean="0">
                <a:latin typeface="+mn-lt"/>
              </a:rPr>
              <a:t>http://www.kingsfund.org.uk/sites/files/kf/employee-engagement-nhs-performance-west-dawson-leadership-review2012-paper.pdf</a:t>
            </a:r>
          </a:p>
          <a:p>
            <a:pPr eaLnBrk="1" hangingPunct="1">
              <a:spcBef>
                <a:spcPct val="0"/>
              </a:spcBef>
            </a:pPr>
            <a:endParaRPr lang="en-GB" altLang="en-US" sz="1100" i="1" dirty="0" smtClean="0">
              <a:latin typeface="+mn-lt"/>
            </a:endParaRPr>
          </a:p>
          <a:p>
            <a:pPr eaLnBrk="1" hangingPunct="1">
              <a:spcBef>
                <a:spcPct val="0"/>
              </a:spcBef>
            </a:pPr>
            <a:r>
              <a:rPr lang="en-GB" altLang="en-US" sz="1100" i="1" dirty="0" smtClean="0">
                <a:latin typeface="+mn-lt"/>
              </a:rPr>
              <a:t>Prof Derek Mowbray of Northumbria University engagement and wellbeing at work/</a:t>
            </a:r>
          </a:p>
          <a:p>
            <a:pPr eaLnBrk="1" hangingPunct="1">
              <a:spcBef>
                <a:spcPct val="0"/>
              </a:spcBef>
            </a:pPr>
            <a:r>
              <a:rPr lang="en-GB" altLang="en-US" sz="1100" i="1" dirty="0" smtClean="0">
                <a:latin typeface="+mn-lt"/>
              </a:rPr>
              <a:t>http://www.mas.org.uk/positive-work-culture/wellbeing.html</a:t>
            </a:r>
          </a:p>
        </p:txBody>
      </p:sp>
      <p:sp>
        <p:nvSpPr>
          <p:cNvPr id="71684" name="Slide Number Placeholder 3"/>
          <p:cNvSpPr>
            <a:spLocks noGrp="1"/>
          </p:cNvSpPr>
          <p:nvPr>
            <p:ph type="sldNum" sz="quarter" idx="5"/>
          </p:nvPr>
        </p:nvSpPr>
        <p:spPr>
          <a:noFill/>
        </p:spPr>
        <p:txBody>
          <a:bodyPr/>
          <a:lstStyle/>
          <a:p>
            <a:fld id="{B914C4B5-64D0-4750-AD60-EDABE6135ECA}" type="slidenum">
              <a:rPr lang="en-GB" smtClean="0"/>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3E4057A-F044-47B6-8D67-1AD2D22F3C0E}" type="slidenum">
              <a:rPr lang="en-GB" smtClean="0">
                <a:ea typeface="ＭＳ Ｐゴシック" pitchFamily="34" charset="-128"/>
                <a:cs typeface="Lucida Sans Unicode"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GB" smtClean="0">
              <a:ea typeface="ＭＳ Ｐゴシック" pitchFamily="34" charset="-128"/>
              <a:cs typeface="Lucida Sans Unicode" pitchFamily="34" charset="0"/>
            </a:endParaRPr>
          </a:p>
        </p:txBody>
      </p:sp>
      <p:sp>
        <p:nvSpPr>
          <p:cNvPr id="72707" name="Rectangle 1"/>
          <p:cNvSpPr>
            <a:spLocks noGrp="1" noRot="1" noChangeAspect="1" noChangeArrowheads="1" noTextEdit="1"/>
          </p:cNvSpPr>
          <p:nvPr>
            <p:ph type="sldImg"/>
          </p:nvPr>
        </p:nvSpPr>
        <p:spPr>
          <a:xfrm>
            <a:off x="919163" y="744538"/>
            <a:ext cx="4960937" cy="3722687"/>
          </a:xfrm>
          <a:ln/>
        </p:spPr>
      </p:sp>
      <p:sp>
        <p:nvSpPr>
          <p:cNvPr id="72708" name="Notes Placeholder 4"/>
          <p:cNvSpPr>
            <a:spLocks noGrp="1"/>
          </p:cNvSpPr>
          <p:nvPr>
            <p:ph type="body" idx="1"/>
          </p:nvPr>
        </p:nvSpPr>
        <p:spPr>
          <a:noFill/>
          <a:ln/>
        </p:spPr>
        <p:txBody>
          <a:bodyPr/>
          <a:lstStyle/>
          <a:p>
            <a:r>
              <a:rPr lang="en-US" dirty="0" smtClean="0"/>
              <a:t>During their large study Gallup identified three categories of engagement:</a:t>
            </a:r>
            <a:endParaRPr lang="en-GB" dirty="0" smtClean="0"/>
          </a:p>
          <a:p>
            <a:r>
              <a:rPr lang="en-US" dirty="0" smtClean="0"/>
              <a:t>What percentage of the workforce do you estimate is in each category?  </a:t>
            </a:r>
            <a:endParaRPr lang="en-GB" dirty="0" smtClean="0"/>
          </a:p>
          <a:p>
            <a:r>
              <a:rPr lang="en-US" dirty="0" smtClean="0"/>
              <a:t>Gallup found - 20%, 60%, 20% - so 80% of the general workforce is not in the ideal state… </a:t>
            </a:r>
            <a:endParaRPr lang="en-GB" dirty="0" smtClean="0"/>
          </a:p>
          <a:p>
            <a:r>
              <a:rPr lang="en-US" dirty="0" smtClean="0"/>
              <a:t>If you had a computer system where only 20% of the computers worked well, with 60% really slow and a bit unreliable and 20% not working at all and infecting the other computers with viruses – it is hard to imagine not taking action to improve things.  Why should it be any different for people not in the ideal state?</a:t>
            </a:r>
          </a:p>
          <a:p>
            <a:endParaRPr lang="en-GB" dirty="0" smtClean="0"/>
          </a:p>
          <a:p>
            <a:r>
              <a:rPr lang="en-US" b="1" dirty="0" smtClean="0"/>
              <a:t>Do you recognise any of this? How does it feel in your team?  </a:t>
            </a:r>
            <a:endParaRPr lang="en-GB" b="1" dirty="0" smtClean="0"/>
          </a:p>
          <a:p>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GB" dirty="0" smtClean="0"/>
              <a:t>This is an illustration of working life developed by Professor Derek Mowbray.  At the top of this picture is what you would expect from a team with high engagement.  The team will be energised, enthusiastic, offer unsolicited ideas, vibrant and a great sense of well being.  When people do leave the team it is a positive choice to benefit their development.  These are the conditions that are linked to high performance.</a:t>
            </a:r>
          </a:p>
          <a:p>
            <a:endParaRPr lang="en-GB" dirty="0" smtClean="0"/>
          </a:p>
          <a:p>
            <a:r>
              <a:rPr lang="en-GB" dirty="0" smtClean="0"/>
              <a:t>However, if a manager or team do not focus on developing and maintaining their engagement there will be an inevitable ‘slide’ down the model.  Eventually this will lead to what Mowbray calls ‘psychological </a:t>
            </a:r>
            <a:r>
              <a:rPr lang="en-GB" dirty="0" err="1" smtClean="0"/>
              <a:t>presenteeism</a:t>
            </a:r>
            <a:r>
              <a:rPr lang="en-GB" dirty="0" smtClean="0"/>
              <a:t>’ (similar to the ‘Not Engaged’ group) who come to work, do what is asked of them...but no more. These are the conditions that would be linked to poor performance.  This is an unpleasant place to be and it is natural, if there is not support to move up the model, that people would look to ‘escape’ – this is where you would experience significant or long term absence and staff leaving the team, despite having nowhere in particular to go to (“anywhere but here”).</a:t>
            </a:r>
          </a:p>
          <a:p>
            <a:r>
              <a:rPr lang="en-GB" dirty="0" smtClean="0"/>
              <a:t>  </a:t>
            </a:r>
          </a:p>
          <a:p>
            <a:r>
              <a:rPr lang="en-GB" b="1" dirty="0" smtClean="0"/>
              <a:t>Is this pattern recognisable to you &amp; your team?</a:t>
            </a:r>
          </a:p>
          <a:p>
            <a:pPr eaLnBrk="1" hangingPunct="1"/>
            <a:endParaRPr lang="en-US" i="1" dirty="0" smtClean="0"/>
          </a:p>
        </p:txBody>
      </p:sp>
      <p:sp>
        <p:nvSpPr>
          <p:cNvPr id="73732" name="Slide Number Placeholder 3"/>
          <p:cNvSpPr>
            <a:spLocks noGrp="1"/>
          </p:cNvSpPr>
          <p:nvPr>
            <p:ph type="sldNum" sz="quarter" idx="5"/>
          </p:nvPr>
        </p:nvSpPr>
        <p:spPr>
          <a:noFill/>
        </p:spPr>
        <p:txBody>
          <a:bodyPr/>
          <a:lstStyle/>
          <a:p>
            <a:fld id="{6FCA2875-B137-428A-92FC-2F6755C1B376}" type="slidenum">
              <a:rPr lang="en-GB" smtClean="0"/>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79450" y="4714875"/>
            <a:ext cx="5438775" cy="4784725"/>
          </a:xfrm>
        </p:spPr>
        <p:txBody>
          <a:bodyPr>
            <a:noAutofit/>
          </a:bodyPr>
          <a:lstStyle/>
          <a:p>
            <a:pPr marL="341313" indent="-341313" eaLnBrk="1" hangingPunct="1">
              <a:lnSpc>
                <a:spcPct val="90000"/>
              </a:lnSpc>
              <a:spcBef>
                <a:spcPts val="600"/>
              </a:spcBef>
              <a:buClr>
                <a:srgbClr val="000099"/>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b="1" dirty="0" smtClean="0">
                <a:solidFill>
                  <a:srgbClr val="000000"/>
                </a:solidFill>
                <a:ea typeface="ＭＳ Ｐゴシック" charset="-128"/>
              </a:rPr>
              <a:t>How would you describe an engaging manager?  </a:t>
            </a:r>
          </a:p>
          <a:p>
            <a:pPr marL="341313" indent="-341313" eaLnBrk="1" hangingPunct="1">
              <a:lnSpc>
                <a:spcPct val="90000"/>
              </a:lnSpc>
              <a:spcBef>
                <a:spcPts val="600"/>
              </a:spcBef>
              <a:buClr>
                <a:srgbClr val="000099"/>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solidFill>
                  <a:srgbClr val="000000"/>
                </a:solidFill>
                <a:ea typeface="ＭＳ Ｐゴシック" charset="-128"/>
              </a:rPr>
              <a:t>DISCUSSION:</a:t>
            </a:r>
          </a:p>
          <a:p>
            <a:pPr marL="341313" indent="-341313" eaLnBrk="1" hangingPunct="1">
              <a:lnSpc>
                <a:spcPct val="90000"/>
              </a:lnSpc>
              <a:spcBef>
                <a:spcPts val="600"/>
              </a:spcBef>
              <a:buClr>
                <a:srgbClr val="000099"/>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50" dirty="0" smtClean="0">
              <a:solidFill>
                <a:srgbClr val="000000"/>
              </a:solidFill>
              <a:ea typeface="ＭＳ Ｐゴシック" charset="-128"/>
            </a:endParaRPr>
          </a:p>
          <a:p>
            <a:pPr marL="341313" indent="-341313" eaLnBrk="1" hangingPunct="1">
              <a:lnSpc>
                <a:spcPct val="90000"/>
              </a:lnSpc>
              <a:spcBef>
                <a:spcPts val="600"/>
              </a:spcBef>
              <a:buClr>
                <a:srgbClr val="000099"/>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solidFill>
                  <a:srgbClr val="000000"/>
                </a:solidFill>
                <a:ea typeface="ＭＳ Ｐゴシック" charset="-128"/>
              </a:rPr>
              <a:t>Can you think of a manager that you have found engaging?  What skills or qualities did that have that made a difference to you?</a:t>
            </a:r>
            <a:endParaRPr lang="en-GB" sz="1050" b="1" dirty="0" smtClean="0">
              <a:solidFill>
                <a:srgbClr val="000000"/>
              </a:solidFill>
              <a:ea typeface="ＭＳ Ｐゴシック" charset="-128"/>
            </a:endParaRPr>
          </a:p>
          <a:p>
            <a:pPr marL="341313" indent="-341313" eaLnBrk="1" hangingPunct="1">
              <a:lnSpc>
                <a:spcPct val="90000"/>
              </a:lnSpc>
              <a:spcBef>
                <a:spcPts val="600"/>
              </a:spcBef>
              <a:buClr>
                <a:srgbClr val="000099"/>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1050" b="1" dirty="0" smtClean="0">
              <a:solidFill>
                <a:srgbClr val="000000"/>
              </a:solidFill>
              <a:ea typeface="ＭＳ Ｐゴシック" charset="-128"/>
            </a:endParaRPr>
          </a:p>
          <a:p>
            <a:pPr>
              <a:defRPr/>
            </a:pPr>
            <a:endParaRPr lang="en-GB" sz="1050" dirty="0" smtClean="0"/>
          </a:p>
          <a:p>
            <a:pPr>
              <a:defRPr/>
            </a:pPr>
            <a:endParaRPr lang="en-GB" sz="1050" dirty="0"/>
          </a:p>
        </p:txBody>
      </p:sp>
      <p:sp>
        <p:nvSpPr>
          <p:cNvPr id="74756" name="Slide Number Placeholder 3"/>
          <p:cNvSpPr>
            <a:spLocks noGrp="1"/>
          </p:cNvSpPr>
          <p:nvPr>
            <p:ph type="sldNum" sz="quarter" idx="5"/>
          </p:nvPr>
        </p:nvSpPr>
        <p:spPr>
          <a:noFill/>
        </p:spPr>
        <p:txBody>
          <a:bodyPr/>
          <a:lstStyle/>
          <a:p>
            <a:fld id="{AD4E6817-A97B-4DAA-B270-D1D77223E86A}" type="slidenum">
              <a:rPr lang="en-GB" smtClean="0"/>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79450" y="4714875"/>
            <a:ext cx="5438775" cy="4784725"/>
          </a:xfrm>
        </p:spPr>
        <p:txBody>
          <a:bodyPr>
            <a:noAutofit/>
          </a:bodyPr>
          <a:lstStyle/>
          <a:p>
            <a:pPr marL="341313" indent="-341313" eaLnBrk="1" hangingPunct="1">
              <a:lnSpc>
                <a:spcPct val="90000"/>
              </a:lnSpc>
              <a:spcBef>
                <a:spcPts val="600"/>
              </a:spcBef>
              <a:buClr>
                <a:srgbClr val="000099"/>
              </a:buClr>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b="0" dirty="0" smtClean="0">
                <a:solidFill>
                  <a:srgbClr val="000000"/>
                </a:solidFill>
                <a:ea typeface="ＭＳ Ｐゴシック" charset="-128"/>
              </a:rPr>
              <a:t>Institute of Employment Studies (2009) </a:t>
            </a:r>
            <a:r>
              <a:rPr lang="en-GB" sz="1050" dirty="0" smtClean="0">
                <a:solidFill>
                  <a:srgbClr val="000000"/>
                </a:solidFill>
                <a:ea typeface="ＭＳ Ｐゴシック" charset="-128"/>
              </a:rPr>
              <a:t>found that Engaging Managers were:</a:t>
            </a:r>
            <a:endParaRPr lang="en-GB" sz="1050" dirty="0" smtClean="0"/>
          </a:p>
          <a:p>
            <a:pPr marL="341313" indent="-341313" eaLnBrk="1" hangingPunct="1">
              <a:lnSpc>
                <a:spcPct val="90000"/>
              </a:lnSpc>
              <a:spcBef>
                <a:spcPts val="600"/>
              </a:spcBef>
              <a:buClr>
                <a:srgbClr val="00009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t>Approachable, honest and open</a:t>
            </a:r>
          </a:p>
          <a:p>
            <a:pPr marL="341313" indent="-341313" eaLnBrk="1" hangingPunct="1">
              <a:lnSpc>
                <a:spcPct val="90000"/>
              </a:lnSpc>
              <a:spcBef>
                <a:spcPts val="600"/>
              </a:spcBef>
              <a:buClr>
                <a:srgbClr val="00009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t>Demonstrates an understanding of the possible impact of changes or decisions on employees</a:t>
            </a:r>
          </a:p>
          <a:p>
            <a:pPr marL="341313" indent="-341313" eaLnBrk="1" hangingPunct="1">
              <a:lnSpc>
                <a:spcPct val="90000"/>
              </a:lnSpc>
              <a:spcBef>
                <a:spcPts val="600"/>
              </a:spcBef>
              <a:buClr>
                <a:srgbClr val="00009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t>Has a good approach to managing performance, giving praise and recognition</a:t>
            </a:r>
          </a:p>
          <a:p>
            <a:pPr marL="341313" indent="-341313" eaLnBrk="1" hangingPunct="1">
              <a:lnSpc>
                <a:spcPct val="90000"/>
              </a:lnSpc>
              <a:spcBef>
                <a:spcPts val="600"/>
              </a:spcBef>
              <a:buClr>
                <a:srgbClr val="00009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t>Effective in their use of appraisals and one-to-ones, encouraging teams and giving feedback</a:t>
            </a:r>
          </a:p>
          <a:p>
            <a:pPr marL="341313" indent="-341313" eaLnBrk="1" hangingPunct="1">
              <a:lnSpc>
                <a:spcPct val="90000"/>
              </a:lnSpc>
              <a:spcBef>
                <a:spcPts val="600"/>
              </a:spcBef>
              <a:buClr>
                <a:srgbClr val="00009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t>Ensures access to resources, passing on knowledge and skills</a:t>
            </a:r>
          </a:p>
          <a:p>
            <a:pPr marL="341313" indent="-341313" eaLnBrk="1" hangingPunct="1">
              <a:lnSpc>
                <a:spcPct val="90000"/>
              </a:lnSpc>
              <a:spcBef>
                <a:spcPts val="600"/>
              </a:spcBef>
              <a:buClr>
                <a:srgbClr val="00009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t>Supports individual development, providing training opportunities and challenging work</a:t>
            </a:r>
          </a:p>
          <a:p>
            <a:pPr marL="341313" indent="-341313" eaLnBrk="1" hangingPunct="1">
              <a:lnSpc>
                <a:spcPct val="90000"/>
              </a:lnSpc>
              <a:spcBef>
                <a:spcPts val="600"/>
              </a:spcBef>
              <a:buClr>
                <a:srgbClr val="000099"/>
              </a:buClr>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050" dirty="0" smtClean="0"/>
              <a:t>Effectively tackles poor performance as soon as it occurs by being firm and clear about standards expected, taking action quickly but fairly</a:t>
            </a:r>
          </a:p>
          <a:p>
            <a:pPr>
              <a:defRPr/>
            </a:pPr>
            <a:endParaRPr lang="en-GB" sz="1050" dirty="0" smtClean="0"/>
          </a:p>
          <a:p>
            <a:pPr>
              <a:defRPr/>
            </a:pPr>
            <a:r>
              <a:rPr lang="en-US" sz="1050" b="1" dirty="0" smtClean="0"/>
              <a:t>Are you this manager?  What would those in your team think?  </a:t>
            </a:r>
          </a:p>
          <a:p>
            <a:pPr>
              <a:defRPr/>
            </a:pPr>
            <a:endParaRPr lang="en-US" sz="1050" dirty="0" smtClean="0"/>
          </a:p>
          <a:p>
            <a:pPr>
              <a:defRPr/>
            </a:pPr>
            <a:r>
              <a:rPr lang="en-GB" sz="1050" dirty="0" smtClean="0"/>
              <a:t>Research has shown that 80% of the variation in engagement levels is down to the line manager.  (</a:t>
            </a:r>
            <a:r>
              <a:rPr lang="en-GB" sz="1050" i="1" dirty="0" smtClean="0"/>
              <a:t>Reference – Accenture (2009) in their statement to the MacLeod Review following in-house research</a:t>
            </a:r>
            <a:r>
              <a:rPr lang="en-GB" sz="1050" dirty="0" smtClean="0"/>
              <a:t>) </a:t>
            </a:r>
          </a:p>
          <a:p>
            <a:pPr>
              <a:defRPr/>
            </a:pPr>
            <a:r>
              <a:rPr lang="en-GB" sz="1050" b="1" dirty="0" smtClean="0"/>
              <a:t>What do you want for your team?</a:t>
            </a:r>
            <a:r>
              <a:rPr lang="en-GB" sz="1050" b="1" baseline="0" dirty="0" smtClean="0"/>
              <a:t>  </a:t>
            </a:r>
            <a:r>
              <a:rPr lang="en-GB" sz="1050" b="1" dirty="0" smtClean="0"/>
              <a:t>What do you need to do to achieve that?</a:t>
            </a:r>
          </a:p>
          <a:p>
            <a:pPr>
              <a:defRPr/>
            </a:pPr>
            <a:endParaRPr lang="en-GB" sz="1050" dirty="0" smtClean="0"/>
          </a:p>
          <a:p>
            <a:pPr>
              <a:defRPr/>
            </a:pPr>
            <a:endParaRPr lang="en-US" sz="1050" i="1" dirty="0" smtClean="0"/>
          </a:p>
          <a:p>
            <a:pPr>
              <a:defRPr/>
            </a:pPr>
            <a:endParaRPr lang="en-GB" sz="1050" dirty="0"/>
          </a:p>
        </p:txBody>
      </p:sp>
      <p:sp>
        <p:nvSpPr>
          <p:cNvPr id="75780" name="Slide Number Placeholder 3"/>
          <p:cNvSpPr>
            <a:spLocks noGrp="1"/>
          </p:cNvSpPr>
          <p:nvPr>
            <p:ph type="sldNum" sz="quarter" idx="5"/>
          </p:nvPr>
        </p:nvSpPr>
        <p:spPr>
          <a:noFill/>
        </p:spPr>
        <p:txBody>
          <a:bodyPr/>
          <a:lstStyle/>
          <a:p>
            <a:fld id="{D04DA07F-7EDC-4F1B-AFD6-06FA230A210D}" type="slidenum">
              <a:rPr lang="en-GB" smtClean="0"/>
              <a:pPr/>
              <a:t>14</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GB" baseline="0" dirty="0" smtClean="0"/>
          </a:p>
          <a:p>
            <a:r>
              <a:rPr lang="en-GB" dirty="0" smtClean="0"/>
              <a:t>For this next section we are going to focus on the process of iMatter and your role as a manager/ team leader/</a:t>
            </a:r>
            <a:r>
              <a:rPr lang="en-GB" baseline="0" dirty="0" smtClean="0"/>
              <a:t> supervisor</a:t>
            </a:r>
            <a:r>
              <a:rPr lang="en-GB" dirty="0" smtClean="0"/>
              <a:t>.</a:t>
            </a:r>
          </a:p>
        </p:txBody>
      </p:sp>
      <p:sp>
        <p:nvSpPr>
          <p:cNvPr id="77828" name="Slide Number Placeholder 3"/>
          <p:cNvSpPr>
            <a:spLocks noGrp="1"/>
          </p:cNvSpPr>
          <p:nvPr>
            <p:ph type="sldNum" sz="quarter" idx="5"/>
          </p:nvPr>
        </p:nvSpPr>
        <p:spPr>
          <a:noFill/>
        </p:spPr>
        <p:txBody>
          <a:bodyPr/>
          <a:lstStyle/>
          <a:p>
            <a:fld id="{ABC43397-1B46-47D2-902E-344C79484CC8}" type="slidenum">
              <a:rPr lang="en-GB" smtClean="0"/>
              <a:pPr/>
              <a:t>15</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000" kern="1200" dirty="0" smtClean="0">
                <a:solidFill>
                  <a:schemeClr val="tx1"/>
                </a:solidFill>
                <a:latin typeface="Times New Roman" pitchFamily="18" charset="0"/>
                <a:ea typeface="+mn-ea"/>
                <a:cs typeface="+mn-cs"/>
              </a:rPr>
              <a:t>On a practical level - This is the Staff Experience Continuous Improvement Cycle.</a:t>
            </a:r>
          </a:p>
          <a:p>
            <a:pPr eaLnBrk="1" hangingPunct="1">
              <a:spcBef>
                <a:spcPct val="0"/>
              </a:spcBef>
            </a:pPr>
            <a:r>
              <a:rPr lang="en-GB" altLang="en-US" sz="1000" dirty="0" smtClean="0"/>
              <a:t>iMatter has been developed as a model for supporting continuous improvement in staff experience and employee engagement.</a:t>
            </a:r>
          </a:p>
          <a:p>
            <a:pPr eaLnBrk="1" hangingPunct="1">
              <a:spcBef>
                <a:spcPct val="0"/>
              </a:spcBef>
            </a:pPr>
            <a:endParaRPr lang="en-GB" altLang="en-US" sz="1000" dirty="0" smtClean="0"/>
          </a:p>
          <a:p>
            <a:pPr eaLnBrk="1" hangingPunct="1">
              <a:spcBef>
                <a:spcPct val="0"/>
              </a:spcBef>
            </a:pPr>
            <a:r>
              <a:rPr lang="en-GB" altLang="en-US" sz="1000" dirty="0" smtClean="0"/>
              <a:t>It is for use at team level to help promote openness and transparency in your teams about your experience at work, and support your team’s development over time.</a:t>
            </a:r>
          </a:p>
          <a:p>
            <a:pPr eaLnBrk="1" hangingPunct="1">
              <a:spcBef>
                <a:spcPct val="0"/>
              </a:spcBef>
            </a:pPr>
            <a:endParaRPr lang="en-GB" altLang="en-US" sz="1000" dirty="0" smtClean="0"/>
          </a:p>
          <a:p>
            <a:pPr eaLnBrk="1" hangingPunct="1">
              <a:spcBef>
                <a:spcPct val="0"/>
              </a:spcBef>
            </a:pPr>
            <a:r>
              <a:rPr lang="en-GB" altLang="en-US" sz="1000" dirty="0" smtClean="0"/>
              <a:t>It is designed to help your line manager to understand what it is like for you as an individual at work, in your teams and the</a:t>
            </a:r>
            <a:r>
              <a:rPr lang="en-GB" altLang="en-US" sz="1000" baseline="0" dirty="0" smtClean="0"/>
              <a:t> </a:t>
            </a:r>
            <a:r>
              <a:rPr lang="en-GB" altLang="en-US" sz="1000" baseline="0" dirty="0" err="1" smtClean="0"/>
              <a:t>HSCPh</a:t>
            </a:r>
            <a:r>
              <a:rPr lang="en-GB" altLang="en-US" sz="1000" dirty="0" smtClean="0"/>
              <a:t>.</a:t>
            </a:r>
          </a:p>
          <a:p>
            <a:pPr eaLnBrk="1" hangingPunct="1">
              <a:spcBef>
                <a:spcPct val="0"/>
              </a:spcBef>
            </a:pPr>
            <a:endParaRPr lang="en-GB" altLang="en-US" sz="1000" dirty="0" smtClean="0"/>
          </a:p>
          <a:p>
            <a:pPr eaLnBrk="1" hangingPunct="1">
              <a:spcBef>
                <a:spcPct val="0"/>
              </a:spcBef>
            </a:pPr>
            <a:r>
              <a:rPr lang="en-GB" altLang="en-US" sz="1000" dirty="0" smtClean="0"/>
              <a:t>It recognises that there is already a lot that is good about our teams and our workplace, but we should always be looking to learn and improve.</a:t>
            </a:r>
          </a:p>
          <a:p>
            <a:pPr eaLnBrk="1" hangingPunct="1">
              <a:spcBef>
                <a:spcPct val="0"/>
              </a:spcBef>
            </a:pPr>
            <a:endParaRPr lang="en-GB" altLang="en-US" sz="1000" dirty="0" smtClean="0"/>
          </a:p>
          <a:p>
            <a:pPr eaLnBrk="1" hangingPunct="1">
              <a:spcBef>
                <a:spcPct val="0"/>
              </a:spcBef>
            </a:pPr>
            <a:r>
              <a:rPr lang="en-GB" altLang="en-US" sz="1000" dirty="0" smtClean="0"/>
              <a:t>Ownership of the data and of planning improvements in what you do on a day to day basis sits with you, in your teams.</a:t>
            </a:r>
          </a:p>
          <a:p>
            <a:pPr eaLnBrk="1" hangingPunct="1">
              <a:spcBef>
                <a:spcPct val="0"/>
              </a:spcBef>
            </a:pPr>
            <a:endParaRPr lang="en-GB" sz="1000" dirty="0" smtClean="0">
              <a:latin typeface="+mn-lt"/>
            </a:endParaRPr>
          </a:p>
        </p:txBody>
      </p:sp>
      <p:sp>
        <p:nvSpPr>
          <p:cNvPr id="79876" name="Slide Number Placeholder 3"/>
          <p:cNvSpPr>
            <a:spLocks noGrp="1"/>
          </p:cNvSpPr>
          <p:nvPr>
            <p:ph type="sldNum" sz="quarter" idx="5"/>
          </p:nvPr>
        </p:nvSpPr>
        <p:spPr>
          <a:noFill/>
        </p:spPr>
        <p:txBody>
          <a:bodyPr/>
          <a:lstStyle/>
          <a:p>
            <a:fld id="{6971D367-BA34-4752-8F2C-7938D02F3297}"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GB" dirty="0" smtClean="0"/>
              <a:t>Insert</a:t>
            </a:r>
            <a:r>
              <a:rPr lang="en-GB" baseline="0" dirty="0" smtClean="0"/>
              <a:t> local timescales for roll-out in HSCP</a:t>
            </a:r>
            <a:endParaRPr lang="en-GB" dirty="0" smtClean="0"/>
          </a:p>
          <a:p>
            <a:endParaRPr lang="en-GB" dirty="0" smtClean="0"/>
          </a:p>
          <a:p>
            <a:endParaRPr lang="en-GB" dirty="0" smtClean="0"/>
          </a:p>
        </p:txBody>
      </p:sp>
      <p:sp>
        <p:nvSpPr>
          <p:cNvPr id="78852" name="Slide Number Placeholder 3"/>
          <p:cNvSpPr>
            <a:spLocks noGrp="1"/>
          </p:cNvSpPr>
          <p:nvPr>
            <p:ph type="sldNum" sz="quarter" idx="5"/>
          </p:nvPr>
        </p:nvSpPr>
        <p:spPr>
          <a:noFill/>
        </p:spPr>
        <p:txBody>
          <a:bodyPr/>
          <a:lstStyle/>
          <a:p>
            <a:fld id="{65FFAABC-799A-4D2A-BEDD-3399D9B13F74}" type="slidenum">
              <a:rPr lang="en-GB" smtClean="0"/>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GB" dirty="0" smtClean="0"/>
              <a:t>iMatter does not ‘belong’ to the iMatter team, Organisational Development, Human Resources, the Chief</a:t>
            </a:r>
            <a:r>
              <a:rPr lang="en-GB" baseline="0" dirty="0" smtClean="0"/>
              <a:t> Officer</a:t>
            </a:r>
            <a:r>
              <a:rPr lang="en-GB" dirty="0" smtClean="0"/>
              <a:t> or anyone else – it belongs to each and every team in</a:t>
            </a:r>
            <a:r>
              <a:rPr lang="en-GB" baseline="0" dirty="0" smtClean="0"/>
              <a:t> the organisation</a:t>
            </a:r>
            <a:r>
              <a:rPr lang="en-GB" dirty="0" smtClean="0"/>
              <a:t>.  </a:t>
            </a:r>
          </a:p>
          <a:p>
            <a:endParaRPr lang="en-GB" dirty="0" smtClean="0"/>
          </a:p>
          <a:p>
            <a:r>
              <a:rPr lang="en-GB" dirty="0" smtClean="0"/>
              <a:t>Prior to implementation, it is necessary for services to prepare organisational charts that makes the line management and team structure clear.  These are uploaded by the iMatter team to a national IT portal (managed independently by a company called Webropol) which provides the electronic ‘home’ for iMatter.</a:t>
            </a:r>
          </a:p>
          <a:p>
            <a:endParaRPr lang="en-GB" dirty="0" smtClean="0"/>
          </a:p>
          <a:p>
            <a:r>
              <a:rPr lang="en-GB" b="1" dirty="0" smtClean="0"/>
              <a:t>Team structures need to be discussed with the people involved – all staff need to be aware!  </a:t>
            </a:r>
            <a:r>
              <a:rPr lang="en-GB" b="0" dirty="0" smtClean="0"/>
              <a:t>The deadline</a:t>
            </a:r>
            <a:r>
              <a:rPr lang="en-GB" b="0" baseline="0" dirty="0" smtClean="0"/>
              <a:t> for this piece of work is </a:t>
            </a:r>
            <a:r>
              <a:rPr lang="en-GB" b="0" baseline="0" dirty="0" err="1" smtClean="0"/>
              <a:t>xxxxxxxx</a:t>
            </a:r>
            <a:r>
              <a:rPr lang="en-GB" b="0" baseline="0" dirty="0" smtClean="0"/>
              <a:t>.  You have been identified by your service as being line managers for your teams. iMatter can be most effective and meaningful when ownership of reports and action plans is at the smallest fraction of the organisation structure. </a:t>
            </a:r>
          </a:p>
          <a:p>
            <a:endParaRPr lang="en-GB" b="0" baseline="0" dirty="0" smtClean="0"/>
          </a:p>
          <a:p>
            <a:endParaRPr lang="en-GB" b="0" baseline="0" dirty="0" smtClean="0"/>
          </a:p>
          <a:p>
            <a:endParaRPr lang="en-GB" b="0" baseline="0" dirty="0" smtClean="0"/>
          </a:p>
          <a:p>
            <a:r>
              <a:rPr lang="en-GB" b="1" baseline="0" dirty="0" smtClean="0"/>
              <a:t>Discussion - </a:t>
            </a:r>
            <a:r>
              <a:rPr lang="en-GB" b="0" baseline="0" dirty="0" smtClean="0"/>
              <a:t>What’s your thoughts on this?</a:t>
            </a:r>
            <a:endParaRPr lang="en-GB" b="0" dirty="0" smtClean="0"/>
          </a:p>
          <a:p>
            <a:endParaRPr lang="en-GB" dirty="0" smtClean="0"/>
          </a:p>
          <a:p>
            <a:endParaRPr lang="en-GB" dirty="0" smtClean="0"/>
          </a:p>
          <a:p>
            <a:endParaRPr lang="en-GB" dirty="0" smtClean="0"/>
          </a:p>
        </p:txBody>
      </p:sp>
      <p:sp>
        <p:nvSpPr>
          <p:cNvPr id="78852" name="Slide Number Placeholder 3"/>
          <p:cNvSpPr>
            <a:spLocks noGrp="1"/>
          </p:cNvSpPr>
          <p:nvPr>
            <p:ph type="sldNum" sz="quarter" idx="5"/>
          </p:nvPr>
        </p:nvSpPr>
        <p:spPr>
          <a:noFill/>
        </p:spPr>
        <p:txBody>
          <a:bodyPr/>
          <a:lstStyle/>
          <a:p>
            <a:fld id="{65FFAABC-799A-4D2A-BEDD-3399D9B13F74}" type="slidenum">
              <a:rPr lang="en-GB" smtClean="0"/>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GB" sz="1200" kern="1200" dirty="0" smtClean="0">
                <a:solidFill>
                  <a:schemeClr val="tx1"/>
                </a:solidFill>
                <a:latin typeface="Times New Roman" pitchFamily="18" charset="0"/>
                <a:ea typeface="+mn-ea"/>
                <a:cs typeface="+mn-cs"/>
              </a:rPr>
              <a:t>On a practical level - This is the Staff Experience Continuous Improvement Cycle</a:t>
            </a:r>
          </a:p>
          <a:p>
            <a:r>
              <a:rPr lang="en-GB" sz="1200" b="1" kern="1200" dirty="0" smtClean="0">
                <a:solidFill>
                  <a:schemeClr val="tx1"/>
                </a:solidFill>
                <a:latin typeface="Times New Roman" pitchFamily="18" charset="0"/>
                <a:ea typeface="+mn-ea"/>
                <a:cs typeface="+mn-cs"/>
              </a:rPr>
              <a:t>Preparation for the cycle</a:t>
            </a:r>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first stage that most people will be aware of iMatter is when they attend a Staff Awareness session or a Managers’ Workshop like this one.  </a:t>
            </a:r>
          </a:p>
          <a:p>
            <a:r>
              <a:rPr lang="en-GB" sz="1200" kern="1200" dirty="0" smtClean="0">
                <a:solidFill>
                  <a:schemeClr val="tx1"/>
                </a:solidFill>
                <a:latin typeface="Times New Roman" pitchFamily="18" charset="0"/>
                <a:ea typeface="+mn-ea"/>
                <a:cs typeface="+mn-cs"/>
              </a:rPr>
              <a:t>We would encourage you to take ownership of the conversations with staff, as you</a:t>
            </a:r>
            <a:r>
              <a:rPr lang="en-GB" sz="1200" kern="1200" baseline="0" dirty="0" smtClean="0">
                <a:solidFill>
                  <a:schemeClr val="tx1"/>
                </a:solidFill>
                <a:latin typeface="Times New Roman" pitchFamily="18" charset="0"/>
                <a:ea typeface="+mn-ea"/>
                <a:cs typeface="+mn-cs"/>
              </a:rPr>
              <a:t> know your teams and can make the discussions more bespoke to your workplace.</a:t>
            </a:r>
            <a:r>
              <a:rPr lang="en-GB" sz="1200" kern="1200" dirty="0" smtClean="0">
                <a:solidFill>
                  <a:schemeClr val="tx1"/>
                </a:solidFill>
                <a:latin typeface="Times New Roman" pitchFamily="18" charset="0"/>
                <a:ea typeface="+mn-ea"/>
                <a:cs typeface="+mn-cs"/>
              </a:rPr>
              <a:t> </a:t>
            </a: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We know from previous cohorts that areas where more people attended the sessions, teams got higher response rates to the iMatter questionnaire – so as a manager it is vital that you ensure as many of your staff as possible attend the sessions.</a:t>
            </a: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Questions</a:t>
            </a:r>
            <a:r>
              <a:rPr lang="en-GB" sz="1200" kern="1200" baseline="0" dirty="0" smtClean="0">
                <a:solidFill>
                  <a:schemeClr val="tx1"/>
                </a:solidFill>
                <a:latin typeface="Times New Roman" pitchFamily="18" charset="0"/>
                <a:ea typeface="+mn-ea"/>
                <a:cs typeface="+mn-cs"/>
              </a:rPr>
              <a:t> to consider just now:</a:t>
            </a:r>
          </a:p>
          <a:p>
            <a:r>
              <a:rPr lang="en-GB" sz="1200" kern="1200" dirty="0" smtClean="0">
                <a:solidFill>
                  <a:schemeClr val="tx1"/>
                </a:solidFill>
                <a:latin typeface="Times New Roman" pitchFamily="18" charset="0"/>
                <a:ea typeface="+mn-ea"/>
                <a:cs typeface="+mn-cs"/>
              </a:rPr>
              <a:t>How are you going to raise awareness with your staff?</a:t>
            </a:r>
          </a:p>
          <a:p>
            <a:pPr lvl="0"/>
            <a:r>
              <a:rPr lang="en-GB" sz="1200" kern="1200" dirty="0" smtClean="0">
                <a:solidFill>
                  <a:schemeClr val="tx1"/>
                </a:solidFill>
                <a:latin typeface="Times New Roman" pitchFamily="18" charset="0"/>
                <a:ea typeface="+mn-ea"/>
                <a:cs typeface="+mn-cs"/>
              </a:rPr>
              <a:t>  What will your staff want to know?  What is the best way to share information with them?</a:t>
            </a:r>
          </a:p>
          <a:p>
            <a:pPr lvl="0"/>
            <a:r>
              <a:rPr lang="en-GB" sz="1200" kern="1200" dirty="0" smtClean="0">
                <a:solidFill>
                  <a:schemeClr val="tx1"/>
                </a:solidFill>
                <a:latin typeface="Times New Roman" pitchFamily="18" charset="0"/>
                <a:ea typeface="+mn-ea"/>
                <a:cs typeface="+mn-cs"/>
              </a:rPr>
              <a:t>  What barriers could there be to their participation?</a:t>
            </a:r>
          </a:p>
          <a:p>
            <a:pPr lvl="0"/>
            <a:r>
              <a:rPr lang="en-GB" sz="1200" kern="1200" dirty="0" smtClean="0">
                <a:solidFill>
                  <a:schemeClr val="tx1"/>
                </a:solidFill>
                <a:latin typeface="Times New Roman" pitchFamily="18" charset="0"/>
                <a:ea typeface="+mn-ea"/>
                <a:cs typeface="+mn-cs"/>
              </a:rPr>
              <a:t>  What will you need to put in place to get past these barriers?</a:t>
            </a:r>
          </a:p>
          <a:p>
            <a:r>
              <a:rPr lang="en-GB" sz="1200" kern="1200" dirty="0" smtClean="0">
                <a:solidFill>
                  <a:schemeClr val="tx1"/>
                </a:solidFill>
                <a:latin typeface="Times New Roman" pitchFamily="18" charset="0"/>
                <a:ea typeface="+mn-ea"/>
                <a:cs typeface="+mn-cs"/>
              </a:rPr>
              <a:t> </a:t>
            </a:r>
          </a:p>
          <a:p>
            <a:r>
              <a:rPr lang="en-GB" sz="1200" kern="1200" dirty="0" smtClean="0">
                <a:solidFill>
                  <a:schemeClr val="tx1"/>
                </a:solidFill>
                <a:latin typeface="Times New Roman" pitchFamily="18" charset="0"/>
                <a:ea typeface="+mn-ea"/>
                <a:cs typeface="+mn-cs"/>
              </a:rPr>
              <a:t>If you discuss for 5 minutes just now, thinking of your own team and how they are currently organised.  </a:t>
            </a:r>
          </a:p>
          <a:p>
            <a:r>
              <a:rPr lang="en-GB" sz="1200" kern="1200" dirty="0" smtClean="0">
                <a:solidFill>
                  <a:schemeClr val="tx1"/>
                </a:solidFill>
                <a:latin typeface="Times New Roman" pitchFamily="18" charset="0"/>
                <a:ea typeface="+mn-ea"/>
                <a:cs typeface="+mn-cs"/>
              </a:rPr>
              <a:t>[After discussion] – You might find it helpful to consider this further after today to ensure you can create the conditions for iMatter within your team.</a:t>
            </a:r>
          </a:p>
          <a:p>
            <a:endParaRPr lang="en-GB"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latin typeface="Times New Roman" pitchFamily="18" charset="0"/>
                <a:ea typeface="+mn-ea"/>
                <a:cs typeface="+mn-cs"/>
              </a:rPr>
              <a:t>The iMatter IT Portal</a:t>
            </a:r>
            <a:r>
              <a:rPr lang="en-GB" sz="1200" kern="1200" dirty="0" smtClean="0">
                <a:solidFill>
                  <a:schemeClr val="tx1"/>
                </a:solidFill>
                <a:latin typeface="Times New Roman" pitchFamily="18" charset="0"/>
                <a:ea typeface="+mn-ea"/>
                <a:cs typeface="+mn-cs"/>
              </a:rPr>
              <a:t> holds all the documents and information for iMatter,</a:t>
            </a:r>
            <a:r>
              <a:rPr lang="en-GB" sz="1200" kern="1200" baseline="0" dirty="0" smtClean="0">
                <a:solidFill>
                  <a:schemeClr val="tx1"/>
                </a:solidFill>
                <a:latin typeface="Times New Roman" pitchFamily="18" charset="0"/>
                <a:ea typeface="+mn-ea"/>
                <a:cs typeface="+mn-cs"/>
              </a:rPr>
              <a:t> and there will be regular communication issued on what you need to do and when.  </a:t>
            </a:r>
            <a:r>
              <a:rPr lang="en-GB" sz="1200" u="sng" kern="1200" baseline="0" dirty="0" smtClean="0">
                <a:solidFill>
                  <a:schemeClr val="tx1"/>
                </a:solidFill>
                <a:latin typeface="Times New Roman" pitchFamily="18" charset="0"/>
                <a:ea typeface="+mn-ea"/>
                <a:cs typeface="+mn-cs"/>
              </a:rPr>
              <a:t>You therefore need to ensure you access your emails regularly.  </a:t>
            </a:r>
          </a:p>
          <a:p>
            <a:endParaRPr lang="en-GB"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  4 weeks prior to the questionnaire (xxx date), managers will be asked to confirm their team details on the IT portal, and select whether staff wish to respond either electronically or by hard copy.  Staff need to be consulted as to which format they would prefer.  Staff can choose to receive their electronic copy to a personal email address if they wish.   Further information</a:t>
            </a:r>
            <a:r>
              <a:rPr lang="en-GB" sz="1200" kern="1200" baseline="0" dirty="0" smtClean="0">
                <a:solidFill>
                  <a:schemeClr val="tx1"/>
                </a:solidFill>
                <a:latin typeface="Times New Roman" pitchFamily="18" charset="0"/>
                <a:ea typeface="+mn-ea"/>
                <a:cs typeface="+mn-cs"/>
              </a:rPr>
              <a:t> will be provided in an email when team confirmations open.</a:t>
            </a:r>
            <a:endParaRPr lang="en-GB" sz="1200" kern="1200" dirty="0" smtClean="0">
              <a:solidFill>
                <a:schemeClr val="tx1"/>
              </a:solidFill>
              <a:latin typeface="Times New Roman" pitchFamily="18" charset="0"/>
              <a:ea typeface="+mn-ea"/>
              <a:cs typeface="+mn-cs"/>
            </a:endParaRPr>
          </a:p>
          <a:p>
            <a:pPr lvl="0"/>
            <a:r>
              <a:rPr lang="en-GB" sz="1200" kern="1200" dirty="0" smtClean="0">
                <a:solidFill>
                  <a:schemeClr val="tx1"/>
                </a:solidFill>
                <a:latin typeface="Times New Roman" pitchFamily="18" charset="0"/>
                <a:ea typeface="+mn-ea"/>
                <a:cs typeface="+mn-cs"/>
              </a:rPr>
              <a:t>  Each team manager will have their own private homepage to bring together all information about that team.</a:t>
            </a:r>
          </a:p>
          <a:p>
            <a:pPr lvl="0"/>
            <a:r>
              <a:rPr lang="en-GB" sz="1200" kern="1200" dirty="0" smtClean="0">
                <a:solidFill>
                  <a:schemeClr val="tx1"/>
                </a:solidFill>
                <a:latin typeface="Times New Roman" pitchFamily="18" charset="0"/>
                <a:ea typeface="+mn-ea"/>
                <a:cs typeface="+mn-cs"/>
              </a:rPr>
              <a:t>  It will show your results over time (once you have been through cycle more than once).</a:t>
            </a:r>
          </a:p>
          <a:p>
            <a:pPr lvl="0"/>
            <a:r>
              <a:rPr lang="en-GB" sz="1200" kern="1200" dirty="0" smtClean="0">
                <a:solidFill>
                  <a:schemeClr val="tx1"/>
                </a:solidFill>
                <a:latin typeface="Times New Roman" pitchFamily="18" charset="0"/>
                <a:ea typeface="+mn-ea"/>
                <a:cs typeface="+mn-cs"/>
              </a:rPr>
              <a:t>  Each manager will only be able to see their own Team and Directorate reports.</a:t>
            </a:r>
          </a:p>
          <a:p>
            <a:pPr lvl="0"/>
            <a:endParaRPr lang="en-GB" sz="1200" kern="1200" dirty="0" smtClean="0">
              <a:solidFill>
                <a:schemeClr val="tx1"/>
              </a:solidFill>
              <a:latin typeface="Times New Roman" pitchFamily="18" charset="0"/>
              <a:ea typeface="+mn-ea"/>
              <a:cs typeface="+mn-cs"/>
            </a:endParaRPr>
          </a:p>
          <a:p>
            <a:pPr lvl="0"/>
            <a:endParaRPr lang="en-GB" sz="1200" kern="1200" dirty="0" smtClean="0">
              <a:solidFill>
                <a:schemeClr val="tx1"/>
              </a:solidFill>
              <a:latin typeface="Times New Roman" pitchFamily="18" charset="0"/>
              <a:ea typeface="+mn-ea"/>
              <a:cs typeface="+mn-cs"/>
            </a:endParaRPr>
          </a:p>
          <a:p>
            <a:r>
              <a:rPr lang="en-GB" sz="1200" b="1" u="sng" kern="1200" dirty="0" smtClean="0">
                <a:solidFill>
                  <a:schemeClr val="tx1"/>
                </a:solidFill>
                <a:latin typeface="Times New Roman" pitchFamily="18" charset="0"/>
                <a:ea typeface="+mn-ea"/>
                <a:cs typeface="+mn-cs"/>
              </a:rPr>
              <a:t>Team </a:t>
            </a:r>
            <a:r>
              <a:rPr lang="en-GB" sz="1200" b="1" i="0" u="sng" kern="1200" dirty="0" smtClean="0">
                <a:solidFill>
                  <a:schemeClr val="tx1"/>
                </a:solidFill>
                <a:latin typeface="Times New Roman" pitchFamily="18" charset="0"/>
                <a:ea typeface="+mn-ea"/>
                <a:cs typeface="+mn-cs"/>
              </a:rPr>
              <a:t>Reports</a:t>
            </a:r>
            <a:endParaRPr lang="en-GB" sz="1200" b="1" i="1" u="none" kern="1200" dirty="0" smtClean="0">
              <a:solidFill>
                <a:schemeClr val="tx1"/>
              </a:solidFill>
              <a:latin typeface="Times New Roman" pitchFamily="18" charset="0"/>
              <a:ea typeface="+mn-ea"/>
              <a:cs typeface="+mn-cs"/>
            </a:endParaRPr>
          </a:p>
          <a:p>
            <a:endParaRPr lang="en-GB" sz="1200" b="1" i="1" u="none" kern="1200" dirty="0" smtClean="0">
              <a:solidFill>
                <a:schemeClr val="tx1"/>
              </a:solidFill>
              <a:latin typeface="Times New Roman" pitchFamily="18" charset="0"/>
              <a:ea typeface="+mn-ea"/>
              <a:cs typeface="+mn-cs"/>
            </a:endParaRPr>
          </a:p>
          <a:p>
            <a:endParaRPr lang="en-GB" sz="1200" i="1" u="none"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You will receive your team report 2 weeks after the questionnaire has closed – by e-mail and on portal.  We will have a look at a sample report in a moment.</a:t>
            </a:r>
          </a:p>
          <a:p>
            <a:r>
              <a:rPr lang="en-GB" sz="1200" kern="1200" dirty="0" smtClean="0">
                <a:solidFill>
                  <a:schemeClr val="tx1"/>
                </a:solidFill>
                <a:latin typeface="Times New Roman" pitchFamily="18" charset="0"/>
                <a:ea typeface="+mn-ea"/>
                <a:cs typeface="+mn-cs"/>
              </a:rPr>
              <a:t>The next stage is to share this report with your team.  For the majority of managers this will not cause any concern, but for some (particularly where there is low engagement) discussing the report with team members might require a different type of communication than the manager, or team, are used to.  A number of different supports are available across the organisation to support managers to do this (e.g. Drop-in sessions, Engagement Matter series, HR, Staffnet page signposting).  In exceptional cases external support to facilitate the discussion with the team may be necessary.</a:t>
            </a:r>
          </a:p>
          <a:p>
            <a:r>
              <a:rPr lang="en-GB" sz="1200" kern="1200" dirty="0" smtClean="0">
                <a:solidFill>
                  <a:schemeClr val="tx1"/>
                </a:solidFill>
                <a:latin typeface="Times New Roman" pitchFamily="18" charset="0"/>
                <a:ea typeface="+mn-ea"/>
                <a:cs typeface="+mn-cs"/>
              </a:rPr>
              <a:t>The report is shared with staff as soon as possible after receiving it.  And certainly prior to meeting with them. This allows them to digest the information and consider their own ideas for meaningful discussion at the meeting.   </a:t>
            </a:r>
            <a:r>
              <a:rPr lang="en-GB" sz="1200" b="1" i="1" kern="1200" dirty="0" smtClean="0">
                <a:solidFill>
                  <a:schemeClr val="tx1"/>
                </a:solidFill>
                <a:latin typeface="Times New Roman" pitchFamily="18" charset="0"/>
                <a:ea typeface="+mn-ea"/>
                <a:cs typeface="+mn-cs"/>
              </a:rPr>
              <a:t>National guidance is that the meeting should normally take place within 4  weeks of receiving the report.  [If any queries, then staff should be aware and  in agreement with any delay).</a:t>
            </a:r>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 team then agree what areas they would like to focus on this year (remembering this is an annual process) and how they are going to do this.  iMatter looks for teams to bring together an action plan </a:t>
            </a:r>
            <a:r>
              <a:rPr lang="en-GB" sz="1200" b="1" kern="1200" dirty="0" smtClean="0">
                <a:solidFill>
                  <a:schemeClr val="tx1"/>
                </a:solidFill>
                <a:latin typeface="Times New Roman" pitchFamily="18" charset="0"/>
                <a:ea typeface="+mn-ea"/>
                <a:cs typeface="+mn-cs"/>
              </a:rPr>
              <a:t>of 1-3 actions, </a:t>
            </a:r>
            <a:r>
              <a:rPr lang="en-GB" sz="1200" kern="1200" dirty="0" smtClean="0">
                <a:solidFill>
                  <a:schemeClr val="tx1"/>
                </a:solidFill>
                <a:latin typeface="Times New Roman" pitchFamily="18" charset="0"/>
                <a:ea typeface="+mn-ea"/>
                <a:cs typeface="+mn-cs"/>
              </a:rPr>
              <a:t>(certainly not an action for all 29 questions!).  They agree who is going to do what, when and how they are going to monitor and support it.</a:t>
            </a:r>
          </a:p>
          <a:p>
            <a:r>
              <a:rPr lang="en-GB" sz="1200" kern="1200" dirty="0" smtClean="0">
                <a:solidFill>
                  <a:schemeClr val="tx1"/>
                </a:solidFill>
                <a:latin typeface="Times New Roman" pitchFamily="18" charset="0"/>
                <a:ea typeface="+mn-ea"/>
                <a:cs typeface="+mn-cs"/>
              </a:rPr>
              <a:t>[Give couple of </a:t>
            </a:r>
            <a:r>
              <a:rPr lang="en-GB" sz="1200" kern="1200" dirty="0" err="1" smtClean="0">
                <a:solidFill>
                  <a:schemeClr val="tx1"/>
                </a:solidFill>
                <a:latin typeface="Times New Roman" pitchFamily="18" charset="0"/>
                <a:ea typeface="+mn-ea"/>
                <a:cs typeface="+mn-cs"/>
              </a:rPr>
              <a:t>anonymised</a:t>
            </a:r>
            <a:r>
              <a:rPr lang="en-GB" sz="1200" kern="1200" dirty="0" smtClean="0">
                <a:solidFill>
                  <a:schemeClr val="tx1"/>
                </a:solidFill>
                <a:latin typeface="Times New Roman" pitchFamily="18" charset="0"/>
                <a:ea typeface="+mn-ea"/>
                <a:cs typeface="+mn-cs"/>
              </a:rPr>
              <a:t> real-life examples from earlier cohorts]</a:t>
            </a:r>
          </a:p>
          <a:p>
            <a:r>
              <a:rPr lang="en-GB" sz="1200" kern="1200" dirty="0" smtClean="0">
                <a:solidFill>
                  <a:schemeClr val="tx1"/>
                </a:solidFill>
                <a:latin typeface="Times New Roman" pitchFamily="18" charset="0"/>
                <a:ea typeface="+mn-ea"/>
                <a:cs typeface="+mn-cs"/>
              </a:rPr>
              <a:t> </a:t>
            </a:r>
          </a:p>
          <a:p>
            <a:pPr eaLnBrk="1" hangingPunct="1">
              <a:spcBef>
                <a:spcPct val="0"/>
              </a:spcBef>
            </a:pPr>
            <a:endParaRPr lang="en-GB" sz="1000" dirty="0" smtClean="0">
              <a:latin typeface="+mn-lt"/>
            </a:endParaRPr>
          </a:p>
        </p:txBody>
      </p:sp>
      <p:sp>
        <p:nvSpPr>
          <p:cNvPr id="79876" name="Slide Number Placeholder 3"/>
          <p:cNvSpPr>
            <a:spLocks noGrp="1"/>
          </p:cNvSpPr>
          <p:nvPr>
            <p:ph type="sldNum" sz="quarter" idx="5"/>
          </p:nvPr>
        </p:nvSpPr>
        <p:spPr>
          <a:noFill/>
        </p:spPr>
        <p:txBody>
          <a:bodyPr/>
          <a:lstStyle/>
          <a:p>
            <a:fld id="{6971D367-BA34-4752-8F2C-7938D02F3297}" type="slidenum">
              <a:rPr lang="en-GB" smtClean="0"/>
              <a:pPr/>
              <a:t>19</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FB88101-3ACD-4C5C-9556-41263454C95F}" type="slidenum">
              <a:rPr lang="en-GB" smtClean="0"/>
              <a:pPr/>
              <a:t>2</a:t>
            </a:fld>
            <a:endParaRPr lang="en-GB" smtClean="0"/>
          </a:p>
        </p:txBody>
      </p:sp>
      <p:sp>
        <p:nvSpPr>
          <p:cNvPr id="62467"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ln/>
        </p:spPr>
        <p:txBody>
          <a:bodyPr/>
          <a:lstStyle/>
          <a:p>
            <a:pPr marL="342900" indent="-342900">
              <a:spcBef>
                <a:spcPct val="20000"/>
              </a:spcBef>
              <a:defRPr/>
            </a:pPr>
            <a:r>
              <a:rPr lang="en-GB" kern="0" dirty="0" smtClean="0">
                <a:solidFill>
                  <a:srgbClr val="000099"/>
                </a:solidFill>
                <a:cs typeface="Times New Roman" pitchFamily="18" charset="0"/>
              </a:rPr>
              <a:t>In this session we will cover:</a:t>
            </a:r>
          </a:p>
          <a:p>
            <a:pPr marL="342900" indent="-342900">
              <a:spcBef>
                <a:spcPct val="20000"/>
              </a:spcBef>
              <a:defRPr/>
            </a:pPr>
            <a:endParaRPr lang="en-GB" kern="0" dirty="0" smtClean="0">
              <a:solidFill>
                <a:srgbClr val="000099"/>
              </a:solidFill>
              <a:cs typeface="Times New Roman" pitchFamily="18" charset="0"/>
            </a:endParaRPr>
          </a:p>
          <a:p>
            <a:pPr>
              <a:defRPr/>
            </a:pPr>
            <a:r>
              <a:rPr lang="en-GB" dirty="0" smtClean="0">
                <a:solidFill>
                  <a:schemeClr val="accent2">
                    <a:lumMod val="75000"/>
                  </a:schemeClr>
                </a:solidFill>
                <a:cs typeface="Times New Roman" pitchFamily="18" charset="0"/>
              </a:rPr>
              <a:t>Understand what is  employee engagement and its potential impact on staff and patients.</a:t>
            </a:r>
          </a:p>
          <a:p>
            <a:pPr>
              <a:defRPr/>
            </a:pPr>
            <a:r>
              <a:rPr lang="en-GB" dirty="0" smtClean="0">
                <a:solidFill>
                  <a:schemeClr val="accent2">
                    <a:lumMod val="75000"/>
                  </a:schemeClr>
                </a:solidFill>
                <a:cs typeface="Times New Roman" pitchFamily="18" charset="0"/>
              </a:rPr>
              <a:t>Familiarise yourselves with the iMatter continuous improvement model and your role as a line manager/ team leader. supervisor.</a:t>
            </a:r>
          </a:p>
          <a:p>
            <a:pPr>
              <a:defRPr/>
            </a:pPr>
            <a:r>
              <a:rPr lang="en-GB" dirty="0" smtClean="0">
                <a:solidFill>
                  <a:schemeClr val="accent2">
                    <a:lumMod val="75000"/>
                  </a:schemeClr>
                </a:solidFill>
                <a:cs typeface="Times New Roman" pitchFamily="18" charset="0"/>
              </a:rPr>
              <a:t>Consider how to successfully implement &amp; embed iMatter within your own team(s)</a:t>
            </a:r>
          </a:p>
          <a:p>
            <a:pPr>
              <a:defRPr/>
            </a:pPr>
            <a:endParaRPr lang="en-GB" dirty="0" smtClean="0">
              <a:solidFill>
                <a:schemeClr val="accent2">
                  <a:lumMod val="75000"/>
                </a:schemeClr>
              </a:solidFill>
              <a:cs typeface="Times New Roman" pitchFamily="18" charset="0"/>
            </a:endParaRPr>
          </a:p>
          <a:p>
            <a:pPr>
              <a:defRPr/>
            </a:pPr>
            <a:r>
              <a:rPr lang="en-GB" dirty="0" smtClean="0">
                <a:cs typeface="Times New Roman" pitchFamily="18" charset="0"/>
              </a:rPr>
              <a:t>iMatter is a process that allows  views on experiences at work to be gathered at team level, then used as the basis for development work in teams. It</a:t>
            </a:r>
            <a:r>
              <a:rPr lang="en-GB" baseline="0" dirty="0" smtClean="0">
                <a:cs typeface="Times New Roman" pitchFamily="18" charset="0"/>
              </a:rPr>
              <a:t> was originally</a:t>
            </a:r>
            <a:r>
              <a:rPr lang="en-GB" dirty="0" smtClean="0">
                <a:cs typeface="Times New Roman" pitchFamily="18" charset="0"/>
              </a:rPr>
              <a:t> introduced for NHS-employed</a:t>
            </a:r>
            <a:r>
              <a:rPr lang="en-GB" baseline="0" dirty="0" smtClean="0">
                <a:cs typeface="Times New Roman" pitchFamily="18" charset="0"/>
              </a:rPr>
              <a:t> staff</a:t>
            </a:r>
            <a:r>
              <a:rPr lang="en-GB" dirty="0" smtClean="0">
                <a:cs typeface="Times New Roman" pitchFamily="18" charset="0"/>
              </a:rPr>
              <a:t> from January 2015.  This is with the intention of understanding and supporting continuous improvements in employee engagement, recognised from research as a key driver of experience</a:t>
            </a:r>
            <a:r>
              <a:rPr lang="en-GB" baseline="0" dirty="0" smtClean="0">
                <a:cs typeface="Times New Roman" pitchFamily="18" charset="0"/>
              </a:rPr>
              <a:t> for those we provide care for and their families</a:t>
            </a:r>
            <a:r>
              <a:rPr lang="en-GB" dirty="0" smtClean="0">
                <a:cs typeface="Times New Roman" pitchFamily="18" charset="0"/>
              </a:rPr>
              <a:t>. </a:t>
            </a:r>
          </a:p>
          <a:p>
            <a:pPr>
              <a:defRPr/>
            </a:pPr>
            <a:endParaRPr lang="en-GB" dirty="0" smtClean="0">
              <a:cs typeface="Times New Roman" pitchFamily="18" charset="0"/>
            </a:endParaRPr>
          </a:p>
          <a:p>
            <a:pPr>
              <a:defRPr/>
            </a:pPr>
            <a:r>
              <a:rPr lang="en-GB" b="1" dirty="0" smtClean="0">
                <a:cs typeface="Times New Roman" pitchFamily="18" charset="0"/>
              </a:rPr>
              <a:t>Group discussion:</a:t>
            </a:r>
          </a:p>
          <a:p>
            <a:pPr>
              <a:buFontTx/>
              <a:buChar char="-"/>
              <a:defRPr/>
            </a:pPr>
            <a:r>
              <a:rPr lang="en-GB" b="1" baseline="0" dirty="0" smtClean="0">
                <a:cs typeface="Times New Roman" pitchFamily="18" charset="0"/>
              </a:rPr>
              <a:t>What do you know about iMatter?</a:t>
            </a:r>
          </a:p>
          <a:p>
            <a:pPr>
              <a:buFontTx/>
              <a:buChar char="-"/>
              <a:defRPr/>
            </a:pPr>
            <a:r>
              <a:rPr lang="en-GB" b="1" dirty="0" smtClean="0">
                <a:cs typeface="Times New Roman" pitchFamily="18" charset="0"/>
              </a:rPr>
              <a:t>What would be helpful for you to take away today?</a:t>
            </a:r>
          </a:p>
          <a:p>
            <a:pPr>
              <a:defRPr/>
            </a:pPr>
            <a:r>
              <a:rPr lang="en-GB" dirty="0" smtClean="0">
                <a:cs typeface="Times New Roman" pitchFamily="18" charset="0"/>
              </a:rPr>
              <a:t> </a:t>
            </a:r>
          </a:p>
          <a:p>
            <a:pPr marL="342900" indent="-342900">
              <a:spcBef>
                <a:spcPct val="20000"/>
              </a:spcBef>
              <a:defRPr/>
            </a:pPr>
            <a:endParaRPr lang="en-GB" b="1" dirty="0" smtClean="0">
              <a:cs typeface="Times New Roman" pitchFamily="18" charset="0"/>
            </a:endParaRPr>
          </a:p>
          <a:p>
            <a:pPr>
              <a:defRPr/>
            </a:pPr>
            <a:r>
              <a:rPr lang="en-GB" dirty="0" smtClean="0">
                <a:cs typeface="Times New Roman" pitchFamily="18" charset="0"/>
              </a:rPr>
              <a:t> </a:t>
            </a:r>
          </a:p>
          <a:p>
            <a:pPr>
              <a:defRPr/>
            </a:pPr>
            <a:endParaRPr lang="en-GB" dirty="0" smtClean="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b="1" u="sng" kern="1200" dirty="0" smtClean="0">
                <a:solidFill>
                  <a:schemeClr val="tx1"/>
                </a:solidFill>
                <a:latin typeface="Times New Roman" pitchFamily="18" charset="0"/>
                <a:ea typeface="+mn-ea"/>
                <a:cs typeface="+mn-cs"/>
              </a:rPr>
              <a:t>The iMatter</a:t>
            </a:r>
            <a:r>
              <a:rPr lang="en-GB" sz="1200" b="1" u="sng" kern="1200" baseline="0" dirty="0" smtClean="0">
                <a:solidFill>
                  <a:schemeClr val="tx1"/>
                </a:solidFill>
                <a:latin typeface="Times New Roman" pitchFamily="18" charset="0"/>
                <a:ea typeface="+mn-ea"/>
                <a:cs typeface="+mn-cs"/>
              </a:rPr>
              <a:t> Questionnaire will be issued to staff on </a:t>
            </a:r>
            <a:r>
              <a:rPr lang="en-GB" sz="1200" b="1" u="sng" kern="1200" baseline="0" dirty="0" err="1" smtClean="0">
                <a:solidFill>
                  <a:schemeClr val="tx1"/>
                </a:solidFill>
                <a:latin typeface="Times New Roman" pitchFamily="18" charset="0"/>
                <a:ea typeface="+mn-ea"/>
                <a:cs typeface="+mn-cs"/>
              </a:rPr>
              <a:t>xxxx</a:t>
            </a:r>
            <a:endParaRPr lang="en-GB"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There are 29 questions – in 3 sections focused on me / my team &amp; direct line manager / the organisation on a sliding</a:t>
            </a:r>
            <a:r>
              <a:rPr lang="en-GB" sz="1200" kern="1200" baseline="0" dirty="0" smtClean="0">
                <a:solidFill>
                  <a:schemeClr val="tx1"/>
                </a:solidFill>
                <a:latin typeface="Times New Roman" pitchFamily="18" charset="0"/>
                <a:ea typeface="+mn-ea"/>
                <a:cs typeface="+mn-cs"/>
              </a:rPr>
              <a:t> scale from </a:t>
            </a:r>
            <a:r>
              <a:rPr lang="en-GB" sz="1200" kern="1200" dirty="0" smtClean="0">
                <a:solidFill>
                  <a:schemeClr val="tx1"/>
                </a:solidFill>
                <a:latin typeface="Times New Roman" pitchFamily="18" charset="0"/>
                <a:ea typeface="+mn-ea"/>
                <a:cs typeface="+mn-cs"/>
              </a:rPr>
              <a:t>Strongly Agree</a:t>
            </a:r>
            <a:r>
              <a:rPr lang="en-GB" sz="1200" kern="1200" baseline="0" dirty="0" smtClean="0">
                <a:solidFill>
                  <a:schemeClr val="tx1"/>
                </a:solidFill>
                <a:latin typeface="Times New Roman" pitchFamily="18" charset="0"/>
                <a:ea typeface="+mn-ea"/>
                <a:cs typeface="+mn-cs"/>
              </a:rPr>
              <a:t> to</a:t>
            </a:r>
            <a:r>
              <a:rPr lang="en-GB" sz="1200" kern="1200" dirty="0" smtClean="0">
                <a:solidFill>
                  <a:schemeClr val="tx1"/>
                </a:solidFill>
                <a:latin typeface="Times New Roman" pitchFamily="18" charset="0"/>
                <a:ea typeface="+mn-ea"/>
                <a:cs typeface="+mn-cs"/>
              </a:rPr>
              <a:t> Strongly Disagree.</a:t>
            </a:r>
          </a:p>
          <a:p>
            <a:pPr lvl="0"/>
            <a:r>
              <a:rPr lang="en-GB" sz="1200" kern="1200" dirty="0" smtClean="0">
                <a:solidFill>
                  <a:schemeClr val="tx1"/>
                </a:solidFill>
                <a:latin typeface="Times New Roman" pitchFamily="18" charset="0"/>
                <a:ea typeface="+mn-ea"/>
                <a:cs typeface="+mn-cs"/>
              </a:rPr>
              <a:t>Please note there is no space for free text.</a:t>
            </a:r>
          </a:p>
          <a:p>
            <a:pPr lvl="0"/>
            <a:r>
              <a:rPr lang="en-GB" sz="1200" kern="1200" dirty="0" smtClean="0">
                <a:solidFill>
                  <a:schemeClr val="tx1"/>
                </a:solidFill>
                <a:latin typeface="Times New Roman" pitchFamily="18" charset="0"/>
                <a:ea typeface="+mn-ea"/>
                <a:cs typeface="+mn-cs"/>
              </a:rPr>
              <a:t>Previous Cohorts report generally taking 5-10 minutes to complete</a:t>
            </a:r>
          </a:p>
          <a:p>
            <a:pPr lvl="0"/>
            <a:r>
              <a:rPr lang="en-GB" sz="1200" kern="1200" dirty="0" smtClean="0">
                <a:solidFill>
                  <a:schemeClr val="tx1"/>
                </a:solidFill>
                <a:latin typeface="Times New Roman" pitchFamily="18" charset="0"/>
                <a:ea typeface="+mn-ea"/>
                <a:cs typeface="+mn-cs"/>
              </a:rPr>
              <a:t>For each team the questionnaire will be open for 3 weeks (this will be the same three weeks for everyone in each phase)</a:t>
            </a:r>
          </a:p>
          <a:p>
            <a:r>
              <a:rPr lang="en-GB" sz="1200" kern="1200" dirty="0" smtClean="0">
                <a:solidFill>
                  <a:schemeClr val="tx1"/>
                </a:solidFill>
                <a:latin typeface="Times New Roman" pitchFamily="18" charset="0"/>
                <a:ea typeface="+mn-ea"/>
                <a:cs typeface="+mn-cs"/>
              </a:rPr>
              <a:t> </a:t>
            </a:r>
          </a:p>
          <a:p>
            <a:r>
              <a:rPr lang="en-GB" sz="1200" kern="1200" dirty="0" smtClean="0">
                <a:solidFill>
                  <a:schemeClr val="tx1"/>
                </a:solidFill>
                <a:latin typeface="Times New Roman" pitchFamily="18" charset="0"/>
                <a:ea typeface="+mn-ea"/>
                <a:cs typeface="+mn-cs"/>
              </a:rPr>
              <a:t>Is this just a fancy name for a staff survey? How is it different?</a:t>
            </a:r>
          </a:p>
          <a:p>
            <a:pPr lvl="0"/>
            <a:r>
              <a:rPr lang="en-GB" sz="1200" kern="1200" dirty="0" smtClean="0">
                <a:solidFill>
                  <a:schemeClr val="tx1"/>
                </a:solidFill>
                <a:latin typeface="Times New Roman" pitchFamily="18" charset="0"/>
                <a:ea typeface="+mn-ea"/>
                <a:cs typeface="+mn-cs"/>
              </a:rPr>
              <a:t> - Ongoing process (yearly)</a:t>
            </a:r>
          </a:p>
          <a:p>
            <a:pPr lvl="0"/>
            <a:r>
              <a:rPr lang="en-GB" sz="1200" kern="1200" dirty="0" smtClean="0">
                <a:solidFill>
                  <a:schemeClr val="tx1"/>
                </a:solidFill>
                <a:latin typeface="Times New Roman" pitchFamily="18" charset="0"/>
                <a:ea typeface="+mn-ea"/>
                <a:cs typeface="+mn-cs"/>
              </a:rPr>
              <a:t>  -Specific information for each team (ownership)</a:t>
            </a:r>
          </a:p>
          <a:p>
            <a:pPr lvl="0"/>
            <a:r>
              <a:rPr lang="en-GB" sz="1200" kern="1200" dirty="0" smtClean="0">
                <a:solidFill>
                  <a:schemeClr val="tx1"/>
                </a:solidFill>
                <a:latin typeface="Times New Roman" pitchFamily="18" charset="0"/>
                <a:ea typeface="+mn-ea"/>
                <a:cs typeface="+mn-cs"/>
              </a:rPr>
              <a:t> - Quick turnaround – results in weeks...not months</a:t>
            </a:r>
          </a:p>
          <a:p>
            <a:r>
              <a:rPr lang="en-GB" sz="1200" kern="1200" dirty="0" smtClean="0">
                <a:solidFill>
                  <a:schemeClr val="tx1"/>
                </a:solidFill>
                <a:latin typeface="Times New Roman" pitchFamily="18" charset="0"/>
                <a:ea typeface="+mn-ea"/>
                <a:cs typeface="+mn-cs"/>
              </a:rPr>
              <a:t>-  Focus on improvement and celebration, not blame and ranking.</a:t>
            </a:r>
          </a:p>
          <a:p>
            <a:pPr lvl="0"/>
            <a:r>
              <a:rPr lang="en-GB" sz="1200" kern="1200" dirty="0" smtClean="0">
                <a:solidFill>
                  <a:schemeClr val="tx1"/>
                </a:solidFill>
                <a:latin typeface="Times New Roman" pitchFamily="18" charset="0"/>
                <a:ea typeface="+mn-ea"/>
                <a:cs typeface="+mn-cs"/>
              </a:rPr>
              <a:t>  </a:t>
            </a:r>
          </a:p>
          <a:p>
            <a:r>
              <a:rPr lang="en-GB" sz="1200" kern="1200" dirty="0" smtClean="0">
                <a:solidFill>
                  <a:schemeClr val="tx1"/>
                </a:solidFill>
                <a:latin typeface="Times New Roman" pitchFamily="18" charset="0"/>
                <a:ea typeface="+mn-ea"/>
                <a:cs typeface="+mn-cs"/>
              </a:rPr>
              <a:t> </a:t>
            </a:r>
          </a:p>
          <a:p>
            <a:r>
              <a:rPr lang="en-GB" sz="1200" kern="1200" dirty="0" smtClean="0">
                <a:solidFill>
                  <a:schemeClr val="tx1"/>
                </a:solidFill>
                <a:latin typeface="Times New Roman" pitchFamily="18" charset="0"/>
                <a:ea typeface="+mn-ea"/>
                <a:cs typeface="+mn-cs"/>
              </a:rPr>
              <a:t>DISCUSSION:</a:t>
            </a:r>
          </a:p>
          <a:p>
            <a:r>
              <a:rPr lang="en-GB" sz="1200" kern="1200" dirty="0" smtClean="0">
                <a:solidFill>
                  <a:schemeClr val="tx1"/>
                </a:solidFill>
                <a:latin typeface="Times New Roman" pitchFamily="18" charset="0"/>
                <a:ea typeface="+mn-ea"/>
                <a:cs typeface="+mn-cs"/>
              </a:rPr>
              <a:t>Thinking about your specific teams:</a:t>
            </a:r>
          </a:p>
          <a:p>
            <a:r>
              <a:rPr lang="en-GB" sz="1200" kern="1200" dirty="0" smtClean="0">
                <a:solidFill>
                  <a:schemeClr val="tx1"/>
                </a:solidFill>
                <a:latin typeface="Times New Roman" pitchFamily="18" charset="0"/>
                <a:ea typeface="+mn-ea"/>
                <a:cs typeface="+mn-cs"/>
              </a:rPr>
              <a:t>What considerations will there be for your team when it is their opportunity to complete the questionnaire, e.g.</a:t>
            </a:r>
          </a:p>
          <a:p>
            <a:pPr lvl="0"/>
            <a:r>
              <a:rPr lang="en-GB" sz="1200" kern="1200" dirty="0" smtClean="0">
                <a:solidFill>
                  <a:schemeClr val="tx1"/>
                </a:solidFill>
                <a:latin typeface="Times New Roman" pitchFamily="18" charset="0"/>
                <a:ea typeface="+mn-ea"/>
                <a:cs typeface="+mn-cs"/>
              </a:rPr>
              <a:t>  time (A/L, time away from duties, term time working), </a:t>
            </a:r>
          </a:p>
          <a:p>
            <a:pPr lvl="0"/>
            <a:r>
              <a:rPr lang="en-GB" sz="1200" kern="1200" dirty="0" smtClean="0">
                <a:solidFill>
                  <a:schemeClr val="tx1"/>
                </a:solidFill>
                <a:latin typeface="Times New Roman" pitchFamily="18" charset="0"/>
                <a:ea typeface="+mn-ea"/>
                <a:cs typeface="+mn-cs"/>
              </a:rPr>
              <a:t>  Facilities – privacy, access to computers, </a:t>
            </a:r>
          </a:p>
          <a:p>
            <a:pPr lvl="0"/>
            <a:r>
              <a:rPr lang="en-GB" sz="1200" kern="1200" dirty="0" smtClean="0">
                <a:solidFill>
                  <a:schemeClr val="tx1"/>
                </a:solidFill>
                <a:latin typeface="Times New Roman" pitchFamily="18" charset="0"/>
                <a:ea typeface="+mn-ea"/>
                <a:cs typeface="+mn-cs"/>
              </a:rPr>
              <a:t>  Literacy?</a:t>
            </a:r>
          </a:p>
          <a:p>
            <a:r>
              <a:rPr lang="en-GB" sz="1200" kern="1200" dirty="0" smtClean="0">
                <a:solidFill>
                  <a:schemeClr val="tx1"/>
                </a:solidFill>
                <a:latin typeface="Times New Roman" pitchFamily="18" charset="0"/>
                <a:ea typeface="+mn-ea"/>
                <a:cs typeface="+mn-cs"/>
              </a:rPr>
              <a:t>What could you do in your team to get the best response rate possible?</a:t>
            </a:r>
          </a:p>
          <a:p>
            <a:r>
              <a:rPr lang="en-GB" sz="1200" kern="1200" dirty="0" smtClean="0">
                <a:solidFill>
                  <a:schemeClr val="tx1"/>
                </a:solidFill>
                <a:latin typeface="Times New Roman" pitchFamily="18" charset="0"/>
                <a:ea typeface="+mn-ea"/>
                <a:cs typeface="+mn-cs"/>
              </a:rPr>
              <a:t> </a:t>
            </a:r>
            <a:endParaRPr lang="en-GB" sz="1200" i="1" u="none"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It is important to stress to staff that the questionnaire is anonymous.    Although the paper copy has a barcode, the barcode only identifies the team that the staff member belongs to NOT who they are.  It is important that staff do not deface the barcode as Webropol then don’t know which team to equate the results of the questionnaire to.    It is also important that staff complete ALL the questions otherwise the questionnaire is rendered invalid.</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159ED2-AF96-452C-AEFE-15F585EB5E32}" type="slidenum">
              <a:rPr lang="en-GB" smtClean="0"/>
              <a:pPr fontAlgn="base">
                <a:spcBef>
                  <a:spcPct val="0"/>
                </a:spcBef>
                <a:spcAft>
                  <a:spcPct val="0"/>
                </a:spcAft>
                <a:defRPr/>
              </a:pPr>
              <a:t>20</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171450" indent="-171450" eaLnBrk="1" hangingPunct="1">
              <a:spcBef>
                <a:spcPct val="0"/>
              </a:spcBef>
              <a:buFont typeface="Wingdings" panose="05000000000000000000" pitchFamily="2" charset="2"/>
              <a:buNone/>
              <a:defRPr/>
            </a:pPr>
            <a:r>
              <a:rPr lang="en-GB" altLang="en-US" b="1" u="sng" dirty="0" smtClean="0"/>
              <a:t>[OPTIONAL</a:t>
            </a:r>
            <a:r>
              <a:rPr lang="en-GB" altLang="en-US" b="1" u="sng" baseline="0" dirty="0" smtClean="0"/>
              <a:t> - </a:t>
            </a:r>
            <a:r>
              <a:rPr lang="en-GB" altLang="en-US" b="1" u="sng" dirty="0" smtClean="0"/>
              <a:t>HAND OUT SAMPLE REPORTS]</a:t>
            </a:r>
          </a:p>
          <a:p>
            <a:pPr marL="171450" indent="-171450" eaLnBrk="1" hangingPunct="1">
              <a:spcBef>
                <a:spcPct val="0"/>
              </a:spcBef>
              <a:buFont typeface="Wingdings" panose="05000000000000000000" pitchFamily="2" charset="2"/>
              <a:buNone/>
              <a:defRPr/>
            </a:pPr>
            <a:endParaRPr lang="en-GB" altLang="en-US" b="1" dirty="0" smtClean="0"/>
          </a:p>
          <a:p>
            <a:pPr marL="171450" indent="-171450" eaLnBrk="1" hangingPunct="1">
              <a:spcBef>
                <a:spcPct val="0"/>
              </a:spcBef>
              <a:buFont typeface="Wingdings" panose="05000000000000000000" pitchFamily="2" charset="2"/>
              <a:buNone/>
              <a:defRPr/>
            </a:pPr>
            <a:r>
              <a:rPr lang="en-GB" altLang="en-US" b="1" dirty="0" smtClean="0"/>
              <a:t>Understanding the Team Report</a:t>
            </a:r>
          </a:p>
          <a:p>
            <a:pPr marL="171450" indent="-171450" eaLnBrk="1" hangingPunct="1">
              <a:spcBef>
                <a:spcPct val="0"/>
              </a:spcBef>
              <a:buFont typeface="Wingdings" panose="05000000000000000000" pitchFamily="2" charset="2"/>
              <a:buNone/>
              <a:defRPr/>
            </a:pPr>
            <a:endParaRPr lang="en-GB" alt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Times New Roman" pitchFamily="18" charset="0"/>
                <a:ea typeface="+mn-ea"/>
                <a:cs typeface="+mn-cs"/>
              </a:rPr>
              <a:t>You will receive your team report xx weeks after the questionnaire has closed (xx date) – by e-mail and on portal.  We will have a look at a sample report in a moment.</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latin typeface="Times New Roman" pitchFamily="18" charset="0"/>
              <a:ea typeface="+mn-ea"/>
              <a:cs typeface="+mn-cs"/>
            </a:endParaRPr>
          </a:p>
          <a:p>
            <a:pPr eaLnBrk="1" hangingPunct="1">
              <a:spcBef>
                <a:spcPct val="0"/>
              </a:spcBef>
            </a:pPr>
            <a:r>
              <a:rPr lang="en-GB" altLang="en-US" dirty="0" smtClean="0"/>
              <a:t>Teams require 60% response rate for teams of 5 and more and 100% for teams of 4 or less to generate a team</a:t>
            </a:r>
            <a:r>
              <a:rPr lang="en-GB" altLang="en-US" baseline="0" dirty="0" smtClean="0"/>
              <a:t> report</a:t>
            </a:r>
            <a:r>
              <a:rPr lang="en-GB" altLang="en-US" dirty="0" smtClean="0"/>
              <a:t>. This is to ensure anonymity and the higher the response rate, the more realistic the feedback about how staff feel working in this team.</a:t>
            </a:r>
          </a:p>
          <a:p>
            <a:pPr eaLnBrk="1" hangingPunct="1">
              <a:spcBef>
                <a:spcPct val="0"/>
              </a:spcBef>
            </a:pPr>
            <a:endParaRPr lang="en-GB" altLang="en-US" dirty="0" smtClean="0"/>
          </a:p>
          <a:p>
            <a:pPr eaLnBrk="1" hangingPunct="1">
              <a:spcBef>
                <a:spcPct val="0"/>
              </a:spcBef>
            </a:pPr>
            <a:r>
              <a:rPr lang="en-GB" altLang="en-US" dirty="0" smtClean="0"/>
              <a:t>The EEI score is generated by the </a:t>
            </a:r>
            <a:r>
              <a:rPr lang="en-GB" altLang="en-US" dirty="0" err="1" smtClean="0"/>
              <a:t>webropol</a:t>
            </a:r>
            <a:r>
              <a:rPr lang="en-GB" altLang="en-US" dirty="0" smtClean="0"/>
              <a:t> system calculated using a formula and based on the responses received form the 28 questions. The scoring system was validated by the University of West of Scotland during the pilot stage</a:t>
            </a:r>
          </a:p>
          <a:p>
            <a:pPr eaLnBrk="1" hangingPunct="1">
              <a:spcBef>
                <a:spcPct val="0"/>
              </a:spcBef>
              <a:defRPr/>
            </a:pPr>
            <a:endParaRPr lang="en-GB" altLang="en-US" dirty="0" smtClean="0"/>
          </a:p>
          <a:p>
            <a:pPr eaLnBrk="1" hangingPunct="1">
              <a:spcBef>
                <a:spcPct val="0"/>
              </a:spcBef>
              <a:defRPr/>
            </a:pPr>
            <a:r>
              <a:rPr lang="en-GB" altLang="en-US" dirty="0" smtClean="0"/>
              <a:t>The first section of the report shows:</a:t>
            </a:r>
          </a:p>
          <a:p>
            <a:pPr eaLnBrk="1" hangingPunct="1">
              <a:spcBef>
                <a:spcPct val="0"/>
              </a:spcBef>
              <a:defRPr/>
            </a:pPr>
            <a:endParaRPr lang="en-GB" altLang="en-US" dirty="0" smtClean="0"/>
          </a:p>
          <a:p>
            <a:pPr eaLnBrk="1" hangingPunct="1">
              <a:spcBef>
                <a:spcPct val="0"/>
              </a:spcBef>
              <a:buFontTx/>
              <a:buChar char="•"/>
              <a:defRPr/>
            </a:pPr>
            <a:r>
              <a:rPr lang="en-GB" altLang="en-US" dirty="0" smtClean="0"/>
              <a:t>  your team’s completion rate</a:t>
            </a:r>
          </a:p>
          <a:p>
            <a:pPr eaLnBrk="1" hangingPunct="1">
              <a:spcBef>
                <a:spcPct val="0"/>
              </a:spcBef>
              <a:buFontTx/>
              <a:buChar char="•"/>
              <a:defRPr/>
            </a:pPr>
            <a:r>
              <a:rPr lang="en-GB" altLang="en-US" dirty="0" smtClean="0"/>
              <a:t>  the overall team employee engagement index (EEI) score </a:t>
            </a:r>
          </a:p>
          <a:p>
            <a:pPr eaLnBrk="1" hangingPunct="1">
              <a:spcBef>
                <a:spcPct val="0"/>
              </a:spcBef>
              <a:buFontTx/>
              <a:buChar char="•"/>
              <a:defRPr/>
            </a:pPr>
            <a:endParaRPr lang="en-GB" altLang="en-US" dirty="0" smtClean="0"/>
          </a:p>
          <a:p>
            <a:pPr eaLnBrk="1" hangingPunct="1">
              <a:spcBef>
                <a:spcPct val="0"/>
              </a:spcBef>
              <a:defRPr/>
            </a:pPr>
            <a:r>
              <a:rPr lang="en-GB" dirty="0" smtClean="0"/>
              <a:t>The headline piece of information is the Employee Engagement Index (EEI) – this is a percentage that reflects the level of engagement within the team.  The response is also broken down and mapped to the staff governance standards and to each individual question.  These are coloured to help get a sense of the results at a glance. [This will need updated once the reports are revised for HSCP cohorts]</a:t>
            </a:r>
          </a:p>
          <a:p>
            <a:pPr eaLnBrk="1" hangingPunct="1">
              <a:spcBef>
                <a:spcPct val="0"/>
              </a:spcBef>
              <a:defRPr/>
            </a:pPr>
            <a:endParaRPr lang="en-GB" dirty="0" smtClean="0"/>
          </a:p>
          <a:p>
            <a:pPr eaLnBrk="1" hangingPunct="1">
              <a:spcBef>
                <a:spcPct val="0"/>
              </a:spcBef>
              <a:defRPr/>
            </a:pPr>
            <a:r>
              <a:rPr lang="en-GB" altLang="en-US" dirty="0" smtClean="0"/>
              <a:t>The 29</a:t>
            </a:r>
            <a:r>
              <a:rPr lang="en-GB" altLang="en-US" baseline="30000" dirty="0" smtClean="0"/>
              <a:t>th</a:t>
            </a:r>
            <a:r>
              <a:rPr lang="en-GB" altLang="en-US" dirty="0" smtClean="0"/>
              <a:t> question provides an indication of how the team feels overall about its experience at work – as a temperature check. This is shown on the thermometer  at the final page of the report. </a:t>
            </a:r>
          </a:p>
          <a:p>
            <a:pPr eaLnBrk="1" hangingPunct="1">
              <a:spcBef>
                <a:spcPct val="0"/>
              </a:spcBef>
              <a:defRPr/>
            </a:pPr>
            <a:endParaRPr lang="en-GB" altLang="en-US" dirty="0" smtClean="0"/>
          </a:p>
          <a:p>
            <a:pPr eaLnBrk="1" hangingPunct="1">
              <a:spcBef>
                <a:spcPct val="0"/>
              </a:spcBef>
              <a:defRPr/>
            </a:pPr>
            <a:r>
              <a:rPr lang="en-GB" altLang="en-US" dirty="0" smtClean="0"/>
              <a:t>The pilot shows this typically correlates strongly with the EEI score. This means that the answers to questions 1-28 are a reliable predictor of the answer to question 29, and vice versa.</a:t>
            </a:r>
          </a:p>
          <a:p>
            <a:pPr>
              <a:defRPr/>
            </a:pPr>
            <a:endParaRPr lang="en-GB" dirty="0" smtClean="0"/>
          </a:p>
          <a:p>
            <a:pPr>
              <a:defRPr/>
            </a:pPr>
            <a:r>
              <a:rPr lang="en-GB" dirty="0" smtClean="0"/>
              <a:t>At the bottom of this page is the distribution of teams in the</a:t>
            </a:r>
            <a:r>
              <a:rPr lang="en-GB" baseline="0" dirty="0" smtClean="0"/>
              <a:t> HSCP</a:t>
            </a:r>
            <a:r>
              <a:rPr lang="en-GB" dirty="0" smtClean="0"/>
              <a:t>– this allows you to benchmark your scores against</a:t>
            </a:r>
            <a:r>
              <a:rPr lang="en-GB" baseline="0" dirty="0" smtClean="0"/>
              <a:t> others in the Partnership</a:t>
            </a:r>
            <a:r>
              <a:rPr lang="en-GB" dirty="0" smtClean="0"/>
              <a:t>.</a:t>
            </a:r>
          </a:p>
          <a:p>
            <a:pPr>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Colour coding is used to visually display the responses and outcomes.</a:t>
            </a:r>
            <a:endParaRPr lang="en-GB" dirty="0" smtClean="0"/>
          </a:p>
          <a:p>
            <a:pPr eaLnBrk="1" hangingPunct="1">
              <a:spcBef>
                <a:spcPct val="0"/>
              </a:spcBef>
              <a:defRPr/>
            </a:pPr>
            <a:endParaRPr lang="en-GB" dirty="0" smtClean="0"/>
          </a:p>
          <a:p>
            <a:pPr eaLnBrk="1" hangingPunct="1">
              <a:spcBef>
                <a:spcPct val="0"/>
              </a:spcBef>
              <a:defRPr/>
            </a:pPr>
            <a:r>
              <a:rPr lang="en-GB" dirty="0" smtClean="0"/>
              <a:t>It is easy to jump straight to look at the reds...but a focus on celebrating the greens and identifying what the team does really well helps to set a tone focused on improvement...not blame.  Considering the yellows &amp; ambers might help identify areas that could be nudged towards green – a ‘quick win’ might help the team realise their potential and help them work together on issues that they find more challenging.</a:t>
            </a:r>
          </a:p>
          <a:p>
            <a:pPr eaLnBrk="1" hangingPunct="1">
              <a:spcBef>
                <a:spcPct val="0"/>
              </a:spcBef>
              <a:defRPr/>
            </a:pPr>
            <a:endParaRPr lang="en-GB" dirty="0" smtClean="0"/>
          </a:p>
          <a:p>
            <a:pPr eaLnBrk="1" hangingPunct="1">
              <a:spcBef>
                <a:spcPct val="0"/>
              </a:spcBef>
              <a:defRPr/>
            </a:pPr>
            <a:r>
              <a:rPr lang="en-GB" dirty="0" smtClean="0"/>
              <a:t>This information is for the team to use and there are no thresholds or targets to meet (although obviously the higher the better!).  </a:t>
            </a:r>
          </a:p>
          <a:p>
            <a:pPr eaLnBrk="1" hangingPunct="1">
              <a:spcBef>
                <a:spcPct val="0"/>
              </a:spcBef>
              <a:defRPr/>
            </a:pPr>
            <a:endParaRPr lang="en-GB" dirty="0" smtClean="0"/>
          </a:p>
          <a:p>
            <a:pPr eaLnBrk="1" hangingPunct="1">
              <a:spcBef>
                <a:spcPct val="0"/>
              </a:spcBef>
              <a:defRPr/>
            </a:pPr>
            <a:r>
              <a:rPr lang="en-GB" dirty="0" smtClean="0"/>
              <a:t>Discuss</a:t>
            </a:r>
            <a:r>
              <a:rPr lang="en-GB" baseline="0" dirty="0" smtClean="0"/>
              <a:t> how to view the </a:t>
            </a:r>
            <a:r>
              <a:rPr lang="en-GB" dirty="0" smtClean="0"/>
              <a:t>short 2 minute video tutorials regarding</a:t>
            </a:r>
            <a:r>
              <a:rPr lang="en-GB" baseline="0" dirty="0" smtClean="0"/>
              <a:t> team reports</a:t>
            </a:r>
            <a:r>
              <a:rPr lang="en-GB" dirty="0" smtClean="0"/>
              <a:t>.</a:t>
            </a:r>
          </a:p>
          <a:p>
            <a:pPr eaLnBrk="1" hangingPunct="1">
              <a:spcBef>
                <a:spcPct val="0"/>
              </a:spcBef>
              <a:defRPr/>
            </a:pPr>
            <a:endParaRPr lang="en-GB" dirty="0" smtClean="0"/>
          </a:p>
          <a:p>
            <a:r>
              <a:rPr lang="en-GB" sz="1200" kern="1200" dirty="0" smtClean="0">
                <a:solidFill>
                  <a:schemeClr val="tx1"/>
                </a:solidFill>
                <a:latin typeface="Times New Roman" pitchFamily="18" charset="0"/>
                <a:ea typeface="+mn-ea"/>
                <a:cs typeface="+mn-cs"/>
              </a:rPr>
              <a:t>The next stage is to share this report with your team.  For the majority of managers this will not cause any concern, but for some (particularly where there is low engagement) discussing the report with team members might require a different type of communication than the manager, or team, are used to.  A number of different supports are available across the organisation to support managers to do this (</a:t>
            </a:r>
            <a:r>
              <a:rPr lang="en-GB" sz="1200" kern="1200" dirty="0" err="1" smtClean="0">
                <a:solidFill>
                  <a:schemeClr val="tx1"/>
                </a:solidFill>
                <a:latin typeface="Times New Roman" pitchFamily="18" charset="0"/>
                <a:ea typeface="+mn-ea"/>
                <a:cs typeface="+mn-cs"/>
              </a:rPr>
              <a:t>e.g.xxxxxxx</a:t>
            </a:r>
            <a:r>
              <a:rPr lang="en-GB" sz="1200" kern="1200" dirty="0" smtClean="0">
                <a:solidFill>
                  <a:schemeClr val="tx1"/>
                </a:solidFill>
                <a:latin typeface="Times New Roman" pitchFamily="18" charset="0"/>
                <a:ea typeface="+mn-ea"/>
                <a:cs typeface="+mn-cs"/>
              </a:rPr>
              <a:t>).  </a:t>
            </a:r>
          </a:p>
          <a:p>
            <a:r>
              <a:rPr lang="en-GB" sz="1200" kern="1200" dirty="0" smtClean="0">
                <a:solidFill>
                  <a:schemeClr val="tx1"/>
                </a:solidFill>
                <a:latin typeface="Times New Roman" pitchFamily="18" charset="0"/>
                <a:ea typeface="+mn-ea"/>
                <a:cs typeface="+mn-cs"/>
              </a:rPr>
              <a:t>The report is shared with staff as soon as possible after receiving it.  And certainly prior to meeting with them. This allows them to digest the information and consider their own ideas for meaningful discussion at the meeting. </a:t>
            </a:r>
          </a:p>
          <a:p>
            <a:r>
              <a:rPr lang="en-GB" sz="1200" kern="1200" dirty="0" smtClean="0">
                <a:solidFill>
                  <a:schemeClr val="tx1"/>
                </a:solidFill>
                <a:latin typeface="Times New Roman" pitchFamily="18" charset="0"/>
                <a:ea typeface="+mn-ea"/>
                <a:cs typeface="+mn-cs"/>
              </a:rPr>
              <a:t>The team then agree what areas they would like to focus on this year (remembering this is an annual process) and how they are going to do this.  iMatter looks for teams to bring together an action plan </a:t>
            </a:r>
            <a:r>
              <a:rPr lang="en-GB" sz="1200" b="1" kern="1200" dirty="0" smtClean="0">
                <a:solidFill>
                  <a:schemeClr val="tx1"/>
                </a:solidFill>
                <a:latin typeface="Times New Roman" pitchFamily="18" charset="0"/>
                <a:ea typeface="+mn-ea"/>
                <a:cs typeface="+mn-cs"/>
              </a:rPr>
              <a:t>of 1-3 actions, </a:t>
            </a:r>
            <a:r>
              <a:rPr lang="en-GB" sz="1200" kern="1200" dirty="0" smtClean="0">
                <a:solidFill>
                  <a:schemeClr val="tx1"/>
                </a:solidFill>
                <a:latin typeface="Times New Roman" pitchFamily="18" charset="0"/>
                <a:ea typeface="+mn-ea"/>
                <a:cs typeface="+mn-cs"/>
              </a:rPr>
              <a:t>(certainly not an action for all 29 questions!).  They agree who is going to do what, when and how they are going to monitor and support it.</a:t>
            </a:r>
          </a:p>
          <a:p>
            <a:r>
              <a:rPr lang="en-GB" sz="1200" kern="1200" dirty="0" smtClean="0">
                <a:solidFill>
                  <a:schemeClr val="tx1"/>
                </a:solidFill>
                <a:latin typeface="Times New Roman" pitchFamily="18" charset="0"/>
                <a:ea typeface="+mn-ea"/>
                <a:cs typeface="+mn-cs"/>
              </a:rPr>
              <a:t> </a:t>
            </a:r>
          </a:p>
          <a:p>
            <a:pPr eaLnBrk="1" hangingPunct="1">
              <a:spcBef>
                <a:spcPct val="0"/>
              </a:spcBef>
            </a:pPr>
            <a:endParaRPr lang="en-GB" sz="1000" kern="1200" dirty="0" smtClean="0">
              <a:solidFill>
                <a:schemeClr val="tx1"/>
              </a:solidFill>
              <a:latin typeface="Times New Roman" pitchFamily="18" charset="0"/>
              <a:ea typeface="+mn-ea"/>
              <a:cs typeface="+mn-cs"/>
            </a:endParaRPr>
          </a:p>
        </p:txBody>
      </p:sp>
      <p:sp>
        <p:nvSpPr>
          <p:cNvPr id="83972" name="Slide Number Placeholder 3"/>
          <p:cNvSpPr>
            <a:spLocks noGrp="1"/>
          </p:cNvSpPr>
          <p:nvPr>
            <p:ph type="sldNum" sz="quarter" idx="5"/>
          </p:nvPr>
        </p:nvSpPr>
        <p:spPr>
          <a:noFill/>
        </p:spPr>
        <p:txBody>
          <a:bodyPr/>
          <a:lstStyle/>
          <a:p>
            <a:fld id="{882AFE23-A6D3-41D6-9E7E-5B719DAA8431}" type="slidenum">
              <a:rPr lang="en-GB" smtClean="0"/>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Times New Roman" pitchFamily="18" charset="0"/>
                <a:ea typeface="+mn-ea"/>
                <a:cs typeface="+mn-cs"/>
              </a:rPr>
              <a:t> </a:t>
            </a:r>
            <a:r>
              <a:rPr lang="en-GB" sz="1200" b="1" kern="1200" dirty="0" smtClean="0">
                <a:solidFill>
                  <a:schemeClr val="tx1"/>
                </a:solidFill>
                <a:latin typeface="Times New Roman" pitchFamily="18" charset="0"/>
                <a:ea typeface="+mn-ea"/>
                <a:cs typeface="+mn-cs"/>
              </a:rPr>
              <a:t>Take some time to consider the sample reports using these questions – thinking of your own team. [15-20 minutes in groups]</a:t>
            </a:r>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Collate</a:t>
            </a:r>
            <a:r>
              <a:rPr lang="en-GB" sz="1200" kern="1200" baseline="0" dirty="0" smtClean="0">
                <a:solidFill>
                  <a:schemeClr val="tx1"/>
                </a:solidFill>
                <a:latin typeface="Times New Roman" pitchFamily="18" charset="0"/>
                <a:ea typeface="+mn-ea"/>
                <a:cs typeface="+mn-cs"/>
              </a:rPr>
              <a:t> feedback on flipcharts.</a:t>
            </a:r>
            <a:endParaRPr lang="en-GB" sz="1200" kern="1200" dirty="0" smtClean="0">
              <a:solidFill>
                <a:schemeClr val="tx1"/>
              </a:solidFill>
              <a:latin typeface="Times New Roman" pitchFamily="18" charset="0"/>
              <a:ea typeface="+mn-ea"/>
              <a:cs typeface="+mn-cs"/>
            </a:endParaRPr>
          </a:p>
          <a:p>
            <a:endParaRPr lang="en-GB" sz="1200" kern="1200" dirty="0" smtClean="0">
              <a:solidFill>
                <a:schemeClr val="tx1"/>
              </a:solidFill>
              <a:latin typeface="Times New Roman" pitchFamily="18" charset="0"/>
              <a:ea typeface="+mn-ea"/>
              <a:cs typeface="+mn-cs"/>
            </a:endParaRPr>
          </a:p>
          <a:p>
            <a:r>
              <a:rPr lang="en-GB" sz="1200" kern="1200" dirty="0" smtClean="0">
                <a:solidFill>
                  <a:schemeClr val="tx1"/>
                </a:solidFill>
                <a:latin typeface="Times New Roman" pitchFamily="18" charset="0"/>
                <a:ea typeface="+mn-ea"/>
                <a:cs typeface="+mn-cs"/>
              </a:rPr>
              <a:t>We often get asked about teams where managers don’t think we will all be able to meet together to discuss the report:</a:t>
            </a:r>
          </a:p>
          <a:p>
            <a:r>
              <a:rPr lang="en-GB" sz="1200" kern="1200" dirty="0" smtClean="0">
                <a:solidFill>
                  <a:schemeClr val="tx1"/>
                </a:solidFill>
                <a:latin typeface="Times New Roman" pitchFamily="18" charset="0"/>
                <a:ea typeface="+mn-ea"/>
                <a:cs typeface="+mn-cs"/>
              </a:rPr>
              <a:t>Ideally the whole team would be together to discuss the report at the same time.  However, in some teams this will not be practical due to shift working, service commitments, location etc.  If this affects your team consider how you might have the discussion in another way &amp; then collate the themes across the whole group:</a:t>
            </a:r>
          </a:p>
          <a:p>
            <a:r>
              <a:rPr lang="en-GB" sz="1200" kern="1200" dirty="0" smtClean="0">
                <a:solidFill>
                  <a:schemeClr val="tx1"/>
                </a:solidFill>
                <a:latin typeface="Times New Roman" pitchFamily="18" charset="0"/>
                <a:ea typeface="+mn-ea"/>
                <a:cs typeface="+mn-cs"/>
              </a:rPr>
              <a:t>Smaller group discussions (by shift/location)</a:t>
            </a:r>
          </a:p>
          <a:p>
            <a:r>
              <a:rPr lang="en-GB" sz="1200" kern="1200" dirty="0" smtClean="0">
                <a:solidFill>
                  <a:schemeClr val="tx1"/>
                </a:solidFill>
                <a:latin typeface="Times New Roman" pitchFamily="18" charset="0"/>
                <a:ea typeface="+mn-ea"/>
                <a:cs typeface="+mn-cs"/>
              </a:rPr>
              <a:t>Virtual discussions (e.g. e-mail, Survey Monkey or other software)</a:t>
            </a:r>
          </a:p>
          <a:p>
            <a:r>
              <a:rPr lang="en-GB" sz="1200" kern="1200" dirty="0" smtClean="0">
                <a:solidFill>
                  <a:schemeClr val="tx1"/>
                </a:solidFill>
                <a:latin typeface="Times New Roman" pitchFamily="18" charset="0"/>
                <a:ea typeface="+mn-ea"/>
                <a:cs typeface="+mn-cs"/>
              </a:rPr>
              <a:t>Using message/notice boards to gather information.</a:t>
            </a:r>
          </a:p>
          <a:p>
            <a:r>
              <a:rPr lang="en-GB" sz="1200" kern="1200" dirty="0" smtClean="0">
                <a:solidFill>
                  <a:schemeClr val="tx1"/>
                </a:solidFill>
                <a:latin typeface="Times New Roman" pitchFamily="18" charset="0"/>
                <a:ea typeface="+mn-ea"/>
                <a:cs typeface="+mn-cs"/>
              </a:rPr>
              <a:t>Creating Ownership – Involvement in discussions, using Communication methods normally used.  Encouraging participation feedback etc.</a:t>
            </a:r>
          </a:p>
          <a:p>
            <a:endParaRPr lang="en-GB" dirty="0"/>
          </a:p>
        </p:txBody>
      </p:sp>
      <p:sp>
        <p:nvSpPr>
          <p:cNvPr id="4" name="Slide Number Placeholder 3"/>
          <p:cNvSpPr>
            <a:spLocks noGrp="1"/>
          </p:cNvSpPr>
          <p:nvPr>
            <p:ph type="sldNum" sz="quarter" idx="10"/>
          </p:nvPr>
        </p:nvSpPr>
        <p:spPr/>
        <p:txBody>
          <a:bodyPr/>
          <a:lstStyle/>
          <a:p>
            <a:pPr>
              <a:defRPr/>
            </a:pPr>
            <a:fld id="{F3318481-FABF-4448-8A3D-D976B89825B1}" type="slidenum">
              <a:rPr lang="en-GB" smtClean="0"/>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b="1" dirty="0" smtClean="0"/>
              <a:t>– </a:t>
            </a:r>
            <a:r>
              <a:rPr lang="en-GB" altLang="en-US" sz="900" b="1" dirty="0" smtClean="0"/>
              <a:t>Filling out a survey again! So what?! A word of caution for managers… </a:t>
            </a:r>
            <a:r>
              <a:rPr lang="en-GB" altLang="en-US" sz="900" b="1" u="sng" dirty="0" smtClean="0"/>
              <a:t>2 </a:t>
            </a:r>
            <a:r>
              <a:rPr lang="en-GB" altLang="en-US" sz="900" b="1" u="sng" dirty="0" err="1" smtClean="0"/>
              <a:t>mins</a:t>
            </a:r>
            <a:endParaRPr lang="en-GB" altLang="en-US" sz="900" b="1" u="sng" dirty="0" smtClean="0"/>
          </a:p>
          <a:p>
            <a:r>
              <a:rPr lang="en-GB" sz="900" dirty="0" smtClean="0"/>
              <a:t>Sound familiar? This is your chance to listen to the feedback, respond and act positively to make things better for staff which in turn improves the</a:t>
            </a:r>
            <a:r>
              <a:rPr lang="en-GB" sz="900" baseline="0" dirty="0" smtClean="0"/>
              <a:t> service user</a:t>
            </a:r>
            <a:r>
              <a:rPr lang="en-GB" sz="900" dirty="0" smtClean="0"/>
              <a:t> experience.  How we ask for feedback is just as important as what we ask! </a:t>
            </a:r>
          </a:p>
          <a:p>
            <a:r>
              <a:rPr lang="en-GB" sz="900" dirty="0" smtClean="0"/>
              <a:t>And doing nothing with staff feedback is NOT an option with iMatter.</a:t>
            </a:r>
          </a:p>
          <a:p>
            <a:r>
              <a:rPr lang="en-GB" sz="900" dirty="0" smtClean="0"/>
              <a:t>Remember the feedback and stats are only a snapshot in time and may depend on how the individual felt at the time.</a:t>
            </a:r>
          </a:p>
          <a:p>
            <a:endParaRPr lang="en-GB" sz="1000" dirty="0" smtClean="0"/>
          </a:p>
          <a:p>
            <a:endParaRPr lang="en-GB" sz="1000" dirty="0" smtClean="0"/>
          </a:p>
          <a:p>
            <a:endParaRPr lang="en-GB" alt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4DB5BB2E-AFBC-485D-9921-A83B7D7318AD}" type="slidenum">
              <a:rPr lang="en-GB" altLang="en-US" smtClean="0">
                <a:cs typeface="Arial" charset="0"/>
              </a:rPr>
              <a:pPr/>
              <a:t>23</a:t>
            </a:fld>
            <a:endParaRPr lang="en-GB" alt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r>
              <a:rPr lang="en-GB" dirty="0" smtClean="0"/>
              <a:t>This is a screenshot of the Action Plan and Monitoring page.  As you can see there is no requirement to write long reports and there is space for up to 3 actions – Up to 200 characters for each action.</a:t>
            </a:r>
          </a:p>
          <a:p>
            <a:endParaRPr lang="en-GB" dirty="0" smtClean="0"/>
          </a:p>
          <a:p>
            <a:r>
              <a:rPr lang="en-GB" dirty="0" smtClean="0"/>
              <a:t>Think about scheduling meetings now in advance of your team report issue date...remember this should be shared as early as possible after receiving it.  Staff feedback so far has indicated some are not receiving this nor being involved in the Action planning at</a:t>
            </a:r>
            <a:r>
              <a:rPr lang="en-GB" baseline="0" dirty="0" smtClean="0"/>
              <a:t> a</a:t>
            </a:r>
            <a:r>
              <a:rPr lang="en-GB" dirty="0" smtClean="0"/>
              <a:t>ll, which completely defeats the purpose</a:t>
            </a:r>
            <a:r>
              <a:rPr lang="en-GB" baseline="0" dirty="0" smtClean="0"/>
              <a:t> and can lead to active disengagement in the team.</a:t>
            </a:r>
          </a:p>
          <a:p>
            <a:endParaRPr lang="en-GB" baseline="0" dirty="0" smtClean="0"/>
          </a:p>
          <a:p>
            <a:r>
              <a:rPr lang="en-GB" baseline="0" dirty="0" smtClean="0"/>
              <a:t>If your team has not reached a response rate sufficient to generate a report then the Directorate report should be used as the basis for team conversations, and an action plan still requires be developed following team discussions.</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It is recommended that the team manager and their line manager engages in conversation about their EEI score and Team Action Plan as part of local communication processes and particularly KSF PDR/ Exec appraisal processes</a:t>
            </a:r>
            <a:r>
              <a:rPr lang="en-GB" dirty="0" smtClean="0"/>
              <a:t>. </a:t>
            </a:r>
          </a:p>
          <a:p>
            <a:endParaRPr lang="en-GB" dirty="0" smtClean="0"/>
          </a:p>
        </p:txBody>
      </p:sp>
      <p:sp>
        <p:nvSpPr>
          <p:cNvPr id="87044" name="Slide Number Placeholder 3"/>
          <p:cNvSpPr>
            <a:spLocks noGrp="1"/>
          </p:cNvSpPr>
          <p:nvPr>
            <p:ph type="sldNum" sz="quarter" idx="5"/>
          </p:nvPr>
        </p:nvSpPr>
        <p:spPr>
          <a:noFill/>
        </p:spPr>
        <p:txBody>
          <a:bodyPr/>
          <a:lstStyle/>
          <a:p>
            <a:fld id="{3B72B01E-CB12-46B9-93EB-322F22467354}" type="slidenum">
              <a:rPr lang="en-GB" smtClean="0"/>
              <a:pPr/>
              <a:t>24</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GB" smtClean="0"/>
              <a:t>This is an example of the Story board that can be produced using the iMatter portal.  This can be used as a visual reminder of the team’s discussion &amp; agreement to put in communal areas. </a:t>
            </a:r>
          </a:p>
          <a:p>
            <a:endParaRPr lang="en-GB" smtClean="0"/>
          </a:p>
          <a:p>
            <a:r>
              <a:rPr lang="en-GB" smtClean="0"/>
              <a:t>More information will be shared about this as you embark on the iMatter journey.</a:t>
            </a:r>
          </a:p>
          <a:p>
            <a:endParaRPr lang="en-GB" smtClean="0"/>
          </a:p>
        </p:txBody>
      </p:sp>
      <p:sp>
        <p:nvSpPr>
          <p:cNvPr id="88068" name="Slide Number Placeholder 3"/>
          <p:cNvSpPr>
            <a:spLocks noGrp="1"/>
          </p:cNvSpPr>
          <p:nvPr>
            <p:ph type="sldNum" sz="quarter" idx="5"/>
          </p:nvPr>
        </p:nvSpPr>
        <p:spPr>
          <a:noFill/>
        </p:spPr>
        <p:txBody>
          <a:bodyPr/>
          <a:lstStyle/>
          <a:p>
            <a:fld id="{4C0C8EF5-4399-4A99-84CF-3A00DDE2BCF5}" type="slidenum">
              <a:rPr lang="en-GB" smtClean="0"/>
              <a:pPr/>
              <a:t>25</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DC032F0-754F-4ED1-8E39-ED9362B5F67D}" type="slidenum">
              <a:rPr lang="en-GB" smtClean="0">
                <a:ea typeface="ＭＳ Ｐゴシック" pitchFamily="34" charset="-128"/>
                <a:cs typeface="Lucida Sans Unicode" pitchFamily="34" charset="0"/>
              </a:rPr>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n-GB" smtClean="0">
              <a:ea typeface="ＭＳ Ｐゴシック" pitchFamily="34" charset="-128"/>
              <a:cs typeface="Lucida Sans Unicode" pitchFamily="34" charset="0"/>
            </a:endParaRPr>
          </a:p>
        </p:txBody>
      </p:sp>
      <p:sp>
        <p:nvSpPr>
          <p:cNvPr id="92163" name="Rectangle 1"/>
          <p:cNvSpPr>
            <a:spLocks noGrp="1" noRot="1" noChangeAspect="1" noChangeArrowheads="1" noTextEdit="1"/>
          </p:cNvSpPr>
          <p:nvPr>
            <p:ph type="sldImg"/>
          </p:nvPr>
        </p:nvSpPr>
        <p:spPr>
          <a:xfrm>
            <a:off x="919163" y="744538"/>
            <a:ext cx="4960937" cy="3722687"/>
          </a:xfrm>
          <a:ln/>
        </p:spPr>
      </p:sp>
      <p:sp>
        <p:nvSpPr>
          <p:cNvPr id="92164" name="Notes Placeholder 4"/>
          <p:cNvSpPr>
            <a:spLocks noGrp="1"/>
          </p:cNvSpPr>
          <p:nvPr>
            <p:ph type="body" idx="1"/>
          </p:nvPr>
        </p:nvSpPr>
        <p:spPr>
          <a:noFill/>
          <a:ln/>
        </p:spPr>
        <p:txBody>
          <a:bodyPr/>
          <a:lstStyle/>
          <a:p>
            <a:r>
              <a:rPr lang="en-GB" b="1" dirty="0" smtClean="0"/>
              <a:t>In summary: The role of the team manager in the implementation of iMatter, consider….</a:t>
            </a:r>
          </a:p>
          <a:p>
            <a:endParaRPr lang="en-GB" b="1" dirty="0" smtClean="0"/>
          </a:p>
          <a:p>
            <a:r>
              <a:rPr lang="en-GB" b="1" dirty="0" smtClean="0"/>
              <a:t>[either manager talking or </a:t>
            </a:r>
            <a:r>
              <a:rPr lang="en-GB" b="1" dirty="0" err="1" smtClean="0"/>
              <a:t>soundbites</a:t>
            </a:r>
            <a:r>
              <a:rPr lang="en-GB" b="1" dirty="0" smtClean="0"/>
              <a:t>/video whilst slide on screen]</a:t>
            </a:r>
          </a:p>
          <a:p>
            <a:endParaRPr lang="en-GB" dirty="0" smtClean="0"/>
          </a:p>
          <a:p>
            <a:r>
              <a:rPr lang="en-GB" b="1" dirty="0" smtClean="0"/>
              <a:t>Have you:</a:t>
            </a:r>
          </a:p>
          <a:p>
            <a:endParaRPr lang="en-GB" dirty="0" smtClean="0"/>
          </a:p>
          <a:p>
            <a:pPr>
              <a:buFontTx/>
              <a:buChar char="•"/>
            </a:pPr>
            <a:r>
              <a:rPr lang="en-GB" dirty="0" smtClean="0"/>
              <a:t>Encouraged your staff to attend an iMatter Awareness Session</a:t>
            </a:r>
          </a:p>
          <a:p>
            <a:pPr>
              <a:buFontTx/>
              <a:buChar char="•"/>
            </a:pPr>
            <a:r>
              <a:rPr lang="en-GB" dirty="0" smtClean="0"/>
              <a:t>Provided your organisational charts and confirmed your team details on the IT portal </a:t>
            </a:r>
          </a:p>
          <a:p>
            <a:pPr>
              <a:buFontTx/>
              <a:buChar char="•"/>
            </a:pPr>
            <a:r>
              <a:rPr lang="en-GB" dirty="0" smtClean="0"/>
              <a:t>Proactively encouraged participation from your whole team to the iMatter process and completing the iMatter Questionnaire?</a:t>
            </a:r>
          </a:p>
          <a:p>
            <a:pPr>
              <a:buFontTx/>
              <a:buChar char="•"/>
            </a:pPr>
            <a:r>
              <a:rPr lang="en-GB" dirty="0" smtClean="0"/>
              <a:t>Shared the Team Report at a feedback session with your whole team?</a:t>
            </a:r>
          </a:p>
          <a:p>
            <a:pPr>
              <a:buFontTx/>
              <a:buChar char="•"/>
            </a:pPr>
            <a:r>
              <a:rPr lang="en-GB" dirty="0" smtClean="0"/>
              <a:t>Created local shared ownership of your specific Team Action Plan and inputted your Team Action Plan on the iMatter Portal?</a:t>
            </a:r>
          </a:p>
          <a:p>
            <a:pPr>
              <a:buFontTx/>
              <a:buChar char="•"/>
            </a:pPr>
            <a:r>
              <a:rPr lang="en-GB" dirty="0" smtClean="0"/>
              <a:t>Committed to progressing your Team Action Plan in terms of time, focus and resources.</a:t>
            </a:r>
          </a:p>
          <a:p>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GB" dirty="0" smtClean="0"/>
              <a:t>Insert</a:t>
            </a:r>
            <a:r>
              <a:rPr lang="en-GB" baseline="0" dirty="0" smtClean="0"/>
              <a:t> local contacts etc.</a:t>
            </a:r>
            <a:endParaRPr lang="en-GB" dirty="0" smtClean="0"/>
          </a:p>
          <a:p>
            <a:endParaRPr lang="en-GB" dirty="0" smtClean="0"/>
          </a:p>
          <a:p>
            <a:endParaRPr lang="en-GB" dirty="0" smtClean="0"/>
          </a:p>
        </p:txBody>
      </p:sp>
      <p:sp>
        <p:nvSpPr>
          <p:cNvPr id="78852" name="Slide Number Placeholder 3"/>
          <p:cNvSpPr>
            <a:spLocks noGrp="1"/>
          </p:cNvSpPr>
          <p:nvPr>
            <p:ph type="sldNum" sz="quarter" idx="5"/>
          </p:nvPr>
        </p:nvSpPr>
        <p:spPr>
          <a:noFill/>
        </p:spPr>
        <p:txBody>
          <a:bodyPr/>
          <a:lstStyle/>
          <a:p>
            <a:fld id="{65FFAABC-799A-4D2A-BEDD-3399D9B13F74}" type="slidenum">
              <a:rPr lang="en-GB" smtClean="0"/>
              <a:pPr/>
              <a:t>27</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GB" dirty="0" smtClean="0"/>
              <a:t>Any final questions?</a:t>
            </a:r>
          </a:p>
        </p:txBody>
      </p:sp>
      <p:sp>
        <p:nvSpPr>
          <p:cNvPr id="94212" name="Slide Number Placeholder 3"/>
          <p:cNvSpPr>
            <a:spLocks noGrp="1"/>
          </p:cNvSpPr>
          <p:nvPr>
            <p:ph type="sldNum" sz="quarter" idx="5"/>
          </p:nvPr>
        </p:nvSpPr>
        <p:spPr>
          <a:noFill/>
        </p:spPr>
        <p:txBody>
          <a:bodyPr/>
          <a:lstStyle/>
          <a:p>
            <a:fld id="{496D87E0-A465-49C8-A95F-467E9F111304}" type="slidenum">
              <a:rPr lang="en-GB" smtClean="0"/>
              <a:pPr/>
              <a:t>28</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spcBef>
                <a:spcPct val="0"/>
              </a:spcBef>
            </a:pPr>
            <a:r>
              <a:rPr lang="en-GB" b="1" dirty="0" smtClean="0">
                <a:cs typeface="Times New Roman" pitchFamily="18" charset="0"/>
              </a:rPr>
              <a:t>WAYS OF WORKING</a:t>
            </a:r>
            <a:r>
              <a:rPr lang="en-GB" dirty="0" smtClean="0">
                <a:cs typeface="Times New Roman" pitchFamily="18" charset="0"/>
              </a:rPr>
              <a:t> - </a:t>
            </a:r>
            <a:r>
              <a:rPr lang="en-GB" i="1" dirty="0" smtClean="0">
                <a:cs typeface="Times New Roman" pitchFamily="18" charset="0"/>
              </a:rPr>
              <a:t>Whole group discussion</a:t>
            </a:r>
            <a:endParaRPr lang="en-GB" dirty="0" smtClean="0">
              <a:cs typeface="Times New Roman" pitchFamily="18" charset="0"/>
            </a:endParaRPr>
          </a:p>
          <a:p>
            <a:pPr eaLnBrk="1" hangingPunct="1">
              <a:spcBef>
                <a:spcPct val="0"/>
              </a:spcBef>
            </a:pPr>
            <a:endParaRPr lang="en-GB" dirty="0" smtClean="0">
              <a:cs typeface="Times New Roman" pitchFamily="18" charset="0"/>
            </a:endParaRPr>
          </a:p>
          <a:p>
            <a:pPr eaLnBrk="1" hangingPunct="1">
              <a:spcBef>
                <a:spcPct val="0"/>
              </a:spcBef>
            </a:pPr>
            <a:r>
              <a:rPr lang="en-US" dirty="0" smtClean="0">
                <a:cs typeface="Times New Roman" pitchFamily="18" charset="0"/>
              </a:rPr>
              <a:t>During the discussions today, we will be asking you to share your experiences.  This may include some sensitive issues.  We would ask you to agree that issues discussed in the room stay in the room unless it is explicitly agreed otherwise.  Only share what you feel safe to share.  These are some examples of ways of working that groups have felt useful to sign up to during the session.  Have a read of them – are the group willing to sign up to these for the session? Any additions or amendments?</a:t>
            </a:r>
          </a:p>
          <a:p>
            <a:pPr eaLnBrk="1" hangingPunct="1">
              <a:spcBef>
                <a:spcPct val="0"/>
              </a:spcBef>
            </a:pPr>
            <a:endParaRPr lang="en-US" dirty="0" smtClean="0">
              <a:cs typeface="Times New Roman" pitchFamily="18" charset="0"/>
            </a:endParaRPr>
          </a:p>
          <a:p>
            <a:pPr eaLnBrk="1" hangingPunct="1">
              <a:spcBef>
                <a:spcPct val="0"/>
              </a:spcBef>
            </a:pPr>
            <a:r>
              <a:rPr lang="en-US" dirty="0" smtClean="0">
                <a:cs typeface="Times New Roman" pitchFamily="18" charset="0"/>
              </a:rPr>
              <a:t>The discussions are really important in terms of exploring the area you work in and how it feels.</a:t>
            </a:r>
            <a:endParaRPr lang="en-GB" dirty="0" smtClean="0">
              <a:cs typeface="Times New Roman" pitchFamily="18" charset="0"/>
            </a:endParaRPr>
          </a:p>
        </p:txBody>
      </p:sp>
      <p:sp>
        <p:nvSpPr>
          <p:cNvPr id="64516" name="Slide Number Placeholder 3"/>
          <p:cNvSpPr>
            <a:spLocks noGrp="1"/>
          </p:cNvSpPr>
          <p:nvPr>
            <p:ph type="sldNum" sz="quarter" idx="5"/>
          </p:nvPr>
        </p:nvSpPr>
        <p:spPr>
          <a:noFill/>
        </p:spPr>
        <p:txBody>
          <a:bodyPr/>
          <a:lstStyle/>
          <a:p>
            <a:fld id="{2D40917E-0D52-448D-8DA1-82C7D2B453C8}" type="slidenum">
              <a:rPr lang="en-GB" smtClean="0"/>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t>This session is split into two parts:</a:t>
            </a:r>
          </a:p>
          <a:p>
            <a:endParaRPr lang="en-US" dirty="0" smtClean="0"/>
          </a:p>
          <a:p>
            <a:r>
              <a:rPr lang="en-US" dirty="0" smtClean="0"/>
              <a:t>The first part focuses on the purpose of iMatter and why measuring and improving staff engagement is important for you in your teams.</a:t>
            </a:r>
          </a:p>
          <a:p>
            <a:endParaRPr lang="en-US" dirty="0" smtClean="0"/>
          </a:p>
          <a:p>
            <a:r>
              <a:rPr lang="en-US" dirty="0" smtClean="0"/>
              <a:t>The second part looks at the process in more detail, particularly thinking about you as a manager setting the conditions for a successful implementation within your team.    </a:t>
            </a:r>
          </a:p>
          <a:p>
            <a:r>
              <a:rPr lang="en-GB" dirty="0" smtClean="0"/>
              <a:t> </a:t>
            </a:r>
          </a:p>
          <a:p>
            <a:endParaRPr lang="en-GB" dirty="0" smtClean="0"/>
          </a:p>
          <a:p>
            <a:endParaRPr lang="en-US" dirty="0" smtClean="0"/>
          </a:p>
        </p:txBody>
      </p:sp>
      <p:sp>
        <p:nvSpPr>
          <p:cNvPr id="65540" name="Slide Number Placeholder 3"/>
          <p:cNvSpPr>
            <a:spLocks noGrp="1"/>
          </p:cNvSpPr>
          <p:nvPr>
            <p:ph type="sldNum" sz="quarter" idx="5"/>
          </p:nvPr>
        </p:nvSpPr>
        <p:spPr>
          <a:noFill/>
        </p:spPr>
        <p:txBody>
          <a:bodyPr/>
          <a:lstStyle/>
          <a:p>
            <a:fld id="{2174A496-65D1-48DF-8B3C-35814F9966D2}"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r>
              <a:rPr lang="en-GB" altLang="en-US" dirty="0" smtClean="0"/>
              <a:t>The Christie Commission report</a:t>
            </a:r>
            <a:r>
              <a:rPr lang="en-GB" altLang="en-US" baseline="0" dirty="0" smtClean="0"/>
              <a:t> in 2011 set out the future direction for the provision of integrated Health &amp; Social Care services.   </a:t>
            </a:r>
          </a:p>
          <a:p>
            <a:pPr eaLnBrk="1" hangingPunct="1">
              <a:spcBef>
                <a:spcPct val="0"/>
              </a:spcBef>
            </a:pPr>
            <a:endParaRPr lang="en-GB" altLang="en-US" baseline="0" dirty="0" smtClean="0"/>
          </a:p>
          <a:p>
            <a:pPr eaLnBrk="1" hangingPunct="1">
              <a:spcBef>
                <a:spcPct val="0"/>
              </a:spcBef>
            </a:pPr>
            <a:r>
              <a:rPr lang="en-GB" altLang="en-US" baseline="0" dirty="0" smtClean="0"/>
              <a:t>The National Health and Wellbeing Outcomes document sets out the framework for delivering these services.  Outcome 8 that you can see here is a commitment to developing a healthy organisational culture through staff engagement. </a:t>
            </a:r>
          </a:p>
          <a:p>
            <a:pPr eaLnBrk="1" hangingPunct="1">
              <a:spcBef>
                <a:spcPct val="0"/>
              </a:spcBef>
            </a:pPr>
            <a:endParaRPr lang="en-GB" altLang="en-US" baseline="0" dirty="0" smtClean="0"/>
          </a:p>
          <a:p>
            <a:pPr eaLnBrk="1" hangingPunct="1">
              <a:spcBef>
                <a:spcPct val="0"/>
              </a:spcBef>
            </a:pPr>
            <a:r>
              <a:rPr lang="en-GB" altLang="en-US" baseline="0" dirty="0" smtClean="0"/>
              <a:t>[Optional] – for those of you with an NHS background, you might be familiar with the Workforce 2020 Vision national document.  There are 5 development strands, one of which is in relation to a healthy organisational culture - </a:t>
            </a:r>
            <a:r>
              <a:rPr lang="en-GB" altLang="en-US" dirty="0" smtClean="0"/>
              <a:t> aimed at ensuring staff feel valued, listened to, involved in decisions and treated with dignity and respect.  </a:t>
            </a:r>
          </a:p>
          <a:p>
            <a:pPr eaLnBrk="1" hangingPunct="1">
              <a:spcBef>
                <a:spcPct val="0"/>
              </a:spcBef>
            </a:pPr>
            <a:endParaRPr lang="en-GB" altLang="en-US" dirty="0" smtClean="0"/>
          </a:p>
          <a:p>
            <a:pPr eaLnBrk="1" hangingPunct="1">
              <a:spcBef>
                <a:spcPct val="0"/>
              </a:spcBef>
            </a:pPr>
            <a:r>
              <a:rPr lang="en-GB" altLang="en-US" dirty="0" smtClean="0"/>
              <a:t>There</a:t>
            </a:r>
            <a:r>
              <a:rPr lang="en-GB" altLang="en-US" baseline="0" dirty="0" smtClean="0"/>
              <a:t> is a</a:t>
            </a:r>
            <a:r>
              <a:rPr lang="en-GB" altLang="en-US" dirty="0" smtClean="0"/>
              <a:t> strong correlation between the two documents</a:t>
            </a:r>
            <a:r>
              <a:rPr lang="en-GB" altLang="en-US" baseline="0" dirty="0" smtClean="0"/>
              <a:t> around staff experience and engagement. </a:t>
            </a:r>
          </a:p>
          <a:p>
            <a:pPr eaLnBrk="1" hangingPunct="1">
              <a:spcBef>
                <a:spcPct val="0"/>
              </a:spcBef>
            </a:pPr>
            <a:endParaRPr lang="en-GB" altLang="en-US" dirty="0" smtClean="0"/>
          </a:p>
          <a:p>
            <a:pPr eaLnBrk="1" hangingPunct="1">
              <a:spcBef>
                <a:spcPct val="0"/>
              </a:spcBef>
            </a:pPr>
            <a:r>
              <a:rPr lang="en-GB" altLang="en-US" dirty="0" smtClean="0"/>
              <a:t>iMatter has</a:t>
            </a:r>
            <a:r>
              <a:rPr lang="en-GB" altLang="en-US" baseline="0" dirty="0" smtClean="0"/>
              <a:t> been developed by the Scottish Government as a team based employee engagement tool, and the implementation of iMatter in xxx HSCP offers an opportunity to understand where teams are currently (a baseline) in moving forward as new working arrangements become embedded in the Partnership.</a:t>
            </a: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pPr eaLnBrk="1" hangingPunct="1">
              <a:spcBef>
                <a:spcPct val="0"/>
              </a:spcBef>
            </a:pPr>
            <a:endParaRPr lang="en-GB" altLang="en-US" dirty="0" smtClean="0"/>
          </a:p>
          <a:p>
            <a:r>
              <a:rPr lang="en-GB" dirty="0" smtClean="0"/>
              <a:t> </a:t>
            </a:r>
          </a:p>
          <a:p>
            <a:pPr eaLnBrk="1" hangingPunct="1">
              <a:spcBef>
                <a:spcPct val="0"/>
              </a:spcBef>
            </a:pPr>
            <a:endParaRPr lang="en-GB" altLang="en-US" dirty="0" smtClean="0"/>
          </a:p>
          <a:p>
            <a:pPr eaLnBrk="1" hangingPunct="1">
              <a:spcBef>
                <a:spcPct val="0"/>
              </a:spcBef>
            </a:pPr>
            <a:endParaRPr lang="en-GB" altLang="en-US" dirty="0" smtClean="0"/>
          </a:p>
        </p:txBody>
      </p:sp>
      <p:sp>
        <p:nvSpPr>
          <p:cNvPr id="66564" name="Slide Number Placeholder 3"/>
          <p:cNvSpPr>
            <a:spLocks noGrp="1"/>
          </p:cNvSpPr>
          <p:nvPr>
            <p:ph type="sldNum" sz="quarter" idx="5"/>
          </p:nvPr>
        </p:nvSpPr>
        <p:spPr>
          <a:noFill/>
        </p:spPr>
        <p:txBody>
          <a:bodyPr/>
          <a:lstStyle/>
          <a:p>
            <a:fld id="{91D59F80-EACA-45B2-AACF-2AB973D52798}" type="slidenum">
              <a:rPr lang="en-GB" smtClean="0"/>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t>Placeholder for Boards to insert slide(s) around local Culture and Values work that iMatter aligns with / supports</a:t>
            </a:r>
            <a:r>
              <a:rPr lang="en-GB" altLang="en-US" baseline="0" dirty="0" smtClean="0"/>
              <a:t> – both NHS and Local Authority.</a:t>
            </a:r>
            <a:endParaRPr lang="en-GB" altLang="en-US" dirty="0" smtClean="0"/>
          </a:p>
        </p:txBody>
      </p:sp>
      <p:sp>
        <p:nvSpPr>
          <p:cNvPr id="41988" name="Slide Number Placeholder 3"/>
          <p:cNvSpPr>
            <a:spLocks noGrp="1"/>
          </p:cNvSpPr>
          <p:nvPr>
            <p:ph type="sldNum" sz="quarter" idx="5"/>
          </p:nvPr>
        </p:nvSpPr>
        <p:spPr bwMode="auto">
          <a:noFill/>
          <a:ln>
            <a:miter lim="800000"/>
            <a:headEnd/>
            <a:tailEnd/>
          </a:ln>
        </p:spPr>
        <p:txBody>
          <a:bodyPr/>
          <a:lstStyle/>
          <a:p>
            <a:fld id="{C9BF6DEA-6057-437C-8047-BBE01F310EE6}" type="slidenum">
              <a:rPr lang="en-GB" altLang="en-US" smtClean="0">
                <a:cs typeface="Arial" charset="0"/>
              </a:rPr>
              <a:pPr/>
              <a:t>6</a:t>
            </a:fld>
            <a:endParaRPr lang="en-GB"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GB" dirty="0" smtClean="0"/>
              <a:t>Group Discussion – </a:t>
            </a:r>
          </a:p>
          <a:p>
            <a:r>
              <a:rPr lang="en-GB" dirty="0" smtClean="0"/>
              <a:t>What does Employee Engagement mean to you? (max. of 5 minutes)</a:t>
            </a:r>
          </a:p>
          <a:p>
            <a:pPr eaLnBrk="1" hangingPunct="1">
              <a:spcBef>
                <a:spcPct val="0"/>
              </a:spcBef>
            </a:pPr>
            <a:r>
              <a:rPr lang="en-GB" altLang="en-US" dirty="0" smtClean="0"/>
              <a:t> </a:t>
            </a:r>
          </a:p>
          <a:p>
            <a:pPr eaLnBrk="1" hangingPunct="1">
              <a:spcBef>
                <a:spcPct val="0"/>
              </a:spcBef>
            </a:pPr>
            <a:r>
              <a:rPr lang="en-GB" altLang="en-US" dirty="0" smtClean="0"/>
              <a:t>Look for answers such as:</a:t>
            </a:r>
          </a:p>
          <a:p>
            <a:pPr eaLnBrk="1" hangingPunct="1">
              <a:spcBef>
                <a:spcPct val="0"/>
              </a:spcBef>
            </a:pPr>
            <a:endParaRPr lang="en-GB" altLang="en-US" dirty="0" smtClean="0"/>
          </a:p>
          <a:p>
            <a:pPr eaLnBrk="1" hangingPunct="1">
              <a:spcBef>
                <a:spcPct val="0"/>
              </a:spcBef>
              <a:buFontTx/>
              <a:buChar char="•"/>
            </a:pPr>
            <a:r>
              <a:rPr lang="en-GB" altLang="en-US" dirty="0" smtClean="0"/>
              <a:t>   Commitment to organisations aims, motivation to do the job well</a:t>
            </a:r>
          </a:p>
          <a:p>
            <a:pPr eaLnBrk="1" hangingPunct="1">
              <a:spcBef>
                <a:spcPct val="0"/>
              </a:spcBef>
              <a:buFontTx/>
              <a:buChar char="•"/>
            </a:pPr>
            <a:r>
              <a:rPr lang="en-GB" altLang="en-US" dirty="0" smtClean="0"/>
              <a:t>   Supports a positive and productive workplace from which service users / patients and employees benefit</a:t>
            </a:r>
          </a:p>
          <a:p>
            <a:pPr eaLnBrk="1" hangingPunct="1">
              <a:spcBef>
                <a:spcPct val="0"/>
              </a:spcBef>
              <a:buFontTx/>
              <a:buChar char="•"/>
            </a:pPr>
            <a:r>
              <a:rPr lang="en-GB" altLang="en-US" dirty="0" smtClean="0"/>
              <a:t>   Regular feedback, visible team working, ideas and suggestions being listened to and acted on</a:t>
            </a:r>
          </a:p>
          <a:p>
            <a:pPr eaLnBrk="1" hangingPunct="1">
              <a:spcBef>
                <a:spcPct val="0"/>
              </a:spcBef>
              <a:buFontTx/>
              <a:buChar char="•"/>
            </a:pPr>
            <a:r>
              <a:rPr lang="en-GB" altLang="en-US" dirty="0" smtClean="0"/>
              <a:t>   Feeling valued</a:t>
            </a:r>
          </a:p>
          <a:p>
            <a:pPr eaLnBrk="1" hangingPunct="1">
              <a:spcBef>
                <a:spcPct val="0"/>
              </a:spcBef>
            </a:pPr>
            <a:endParaRPr lang="en-GB" altLang="en-US" dirty="0" smtClean="0"/>
          </a:p>
          <a:p>
            <a:pPr eaLnBrk="1" hangingPunct="1">
              <a:spcBef>
                <a:spcPct val="0"/>
              </a:spcBef>
            </a:pPr>
            <a:r>
              <a:rPr lang="en-GB" altLang="en-US" b="1" dirty="0" smtClean="0"/>
              <a:t>Capture the responses on a flipchart </a:t>
            </a:r>
            <a:r>
              <a:rPr lang="en-GB" altLang="en-US" dirty="0" smtClean="0"/>
              <a:t>so you can refer back as necessary throughout the session. This will promote ownership and gets people involved at an early stage, increasing the chance they will contribute later.</a:t>
            </a:r>
          </a:p>
          <a:p>
            <a:endParaRPr lang="en-GB" dirty="0" smtClean="0"/>
          </a:p>
          <a:p>
            <a:endParaRPr lang="en-GB" dirty="0" smtClean="0"/>
          </a:p>
        </p:txBody>
      </p:sp>
      <p:sp>
        <p:nvSpPr>
          <p:cNvPr id="69636" name="Slide Number Placeholder 3"/>
          <p:cNvSpPr>
            <a:spLocks noGrp="1"/>
          </p:cNvSpPr>
          <p:nvPr>
            <p:ph type="sldNum" sz="quarter" idx="5"/>
          </p:nvPr>
        </p:nvSpPr>
        <p:spPr>
          <a:noFill/>
        </p:spPr>
        <p:txBody>
          <a:bodyPr/>
          <a:lstStyle/>
          <a:p>
            <a:fld id="{56C44CFB-E0B9-402F-8854-AD36D0C58714}" type="slidenum">
              <a:rPr lang="en-GB" smtClean="0"/>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smtClean="0"/>
              <a:t>Placeholder for Boards to insert slide(s) around local feedback</a:t>
            </a:r>
            <a:r>
              <a:rPr lang="en-GB" altLang="en-US" baseline="0" dirty="0" smtClean="0"/>
              <a:t> from previous council and NHS staff surveys that highlight these themes.</a:t>
            </a:r>
            <a:endParaRPr lang="en-GB" altLang="en-US" dirty="0" smtClean="0"/>
          </a:p>
          <a:p>
            <a:endParaRPr lang="en-GB" dirty="0" smtClean="0"/>
          </a:p>
        </p:txBody>
      </p:sp>
      <p:sp>
        <p:nvSpPr>
          <p:cNvPr id="4" name="Slide Number Placeholder 3"/>
          <p:cNvSpPr>
            <a:spLocks noGrp="1"/>
          </p:cNvSpPr>
          <p:nvPr>
            <p:ph type="sldNum" sz="quarter" idx="5"/>
          </p:nvPr>
        </p:nvSpPr>
        <p:spPr/>
        <p:txBody>
          <a:bodyPr/>
          <a:lstStyle/>
          <a:p>
            <a:pPr>
              <a:defRPr/>
            </a:pPr>
            <a:fld id="{0E56E8DA-F32E-4670-9F0E-6AED8B16A6E9}"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679450" y="4714875"/>
            <a:ext cx="5438775" cy="4713288"/>
          </a:xfrm>
          <a:noFill/>
          <a:ln/>
        </p:spPr>
        <p:txBody>
          <a:bodyPr/>
          <a:lstStyle/>
          <a:p>
            <a:pPr eaLnBrk="1" hangingPunct="1">
              <a:spcBef>
                <a:spcPct val="0"/>
              </a:spcBef>
            </a:pPr>
            <a:r>
              <a:rPr lang="en-GB" altLang="en-US" sz="1100" dirty="0" smtClean="0">
                <a:latin typeface="+mn-lt"/>
              </a:rPr>
              <a:t>There is strong evidence of the positive impact of high employee engagement on both staff and service</a:t>
            </a:r>
            <a:r>
              <a:rPr lang="en-GB" altLang="en-US" sz="1100" baseline="0" dirty="0" smtClean="0">
                <a:latin typeface="+mn-lt"/>
              </a:rPr>
              <a:t> user </a:t>
            </a:r>
            <a:r>
              <a:rPr lang="en-GB" altLang="en-US" sz="1100" dirty="0" smtClean="0">
                <a:latin typeface="+mn-lt"/>
              </a:rPr>
              <a:t>experience. Some of the specific benefits for staff include:</a:t>
            </a:r>
          </a:p>
          <a:p>
            <a:pPr eaLnBrk="1" hangingPunct="1">
              <a:spcBef>
                <a:spcPct val="0"/>
              </a:spcBef>
            </a:pPr>
            <a:endParaRPr lang="en-GB" altLang="en-US" sz="1100" dirty="0" smtClean="0">
              <a:latin typeface="+mn-lt"/>
            </a:endParaRPr>
          </a:p>
          <a:p>
            <a:pPr eaLnBrk="1" hangingPunct="1">
              <a:spcBef>
                <a:spcPct val="0"/>
              </a:spcBef>
              <a:buFontTx/>
              <a:buChar char="•"/>
            </a:pPr>
            <a:r>
              <a:rPr lang="en-GB" altLang="en-US" sz="1100" dirty="0" smtClean="0">
                <a:latin typeface="+mn-lt"/>
              </a:rPr>
              <a:t>  Higher staff morale and motivation</a:t>
            </a:r>
          </a:p>
          <a:p>
            <a:pPr eaLnBrk="1" hangingPunct="1">
              <a:spcBef>
                <a:spcPct val="0"/>
              </a:spcBef>
              <a:buFontTx/>
              <a:buChar char="•"/>
            </a:pPr>
            <a:r>
              <a:rPr lang="en-GB" altLang="en-US" sz="1100" dirty="0" smtClean="0">
                <a:latin typeface="+mn-lt"/>
              </a:rPr>
              <a:t>  Less absenteeism and stress</a:t>
            </a:r>
          </a:p>
          <a:p>
            <a:pPr eaLnBrk="1" hangingPunct="1">
              <a:spcBef>
                <a:spcPct val="0"/>
              </a:spcBef>
              <a:buFontTx/>
              <a:buChar char="•"/>
            </a:pPr>
            <a:r>
              <a:rPr lang="en-GB" altLang="en-US" sz="1100" dirty="0" smtClean="0">
                <a:latin typeface="+mn-lt"/>
              </a:rPr>
              <a:t> Stronger financial management  </a:t>
            </a:r>
          </a:p>
          <a:p>
            <a:pPr eaLnBrk="1" hangingPunct="1">
              <a:spcBef>
                <a:spcPct val="0"/>
              </a:spcBef>
              <a:buFontTx/>
              <a:buChar char="•"/>
            </a:pPr>
            <a:r>
              <a:rPr lang="en-GB" altLang="en-US" sz="1100" dirty="0" smtClean="0">
                <a:latin typeface="+mn-lt"/>
              </a:rPr>
              <a:t> Greater efficiency, productivity and effectiveness</a:t>
            </a:r>
          </a:p>
          <a:p>
            <a:pPr eaLnBrk="1" hangingPunct="1">
              <a:spcBef>
                <a:spcPct val="0"/>
              </a:spcBef>
            </a:pPr>
            <a:r>
              <a:rPr lang="en-GB" altLang="en-US" sz="1100" dirty="0" smtClean="0">
                <a:latin typeface="+mn-lt"/>
              </a:rPr>
              <a:t>  </a:t>
            </a:r>
          </a:p>
          <a:p>
            <a:pPr eaLnBrk="1" hangingPunct="1">
              <a:spcBef>
                <a:spcPct val="0"/>
              </a:spcBef>
            </a:pPr>
            <a:r>
              <a:rPr lang="en-GB" altLang="en-US" sz="1100" dirty="0" smtClean="0">
                <a:latin typeface="+mn-lt"/>
              </a:rPr>
              <a:t>To give an indication of the size of these effects - a recent survey by the Dept of Health and Gallup showed that teams with high engagement had 37% less absenteeism than those with low engagement and 21% higher productivity</a:t>
            </a:r>
            <a:r>
              <a:rPr lang="en-GB" altLang="en-US" sz="1100" b="1" dirty="0" smtClean="0">
                <a:latin typeface="+mn-lt"/>
              </a:rPr>
              <a:t>.  What kind of impact could that have in your area?</a:t>
            </a:r>
          </a:p>
          <a:p>
            <a:pPr eaLnBrk="1" hangingPunct="1">
              <a:spcBef>
                <a:spcPct val="0"/>
              </a:spcBef>
            </a:pPr>
            <a:endParaRPr lang="en-GB" altLang="en-US" sz="1100" dirty="0" smtClean="0">
              <a:latin typeface="+mn-lt"/>
            </a:endParaRPr>
          </a:p>
          <a:p>
            <a:pPr eaLnBrk="1" hangingPunct="1">
              <a:spcBef>
                <a:spcPct val="0"/>
              </a:spcBef>
            </a:pPr>
            <a:r>
              <a:rPr lang="en-GB" altLang="en-US" sz="1100" dirty="0" smtClean="0">
                <a:latin typeface="+mn-lt"/>
              </a:rPr>
              <a:t>[If any queries, the study involved over 50,000 respondents across both public &amp; private sectors, not just healthcare]</a:t>
            </a:r>
          </a:p>
          <a:p>
            <a:pPr eaLnBrk="1" hangingPunct="1">
              <a:spcBef>
                <a:spcPct val="0"/>
              </a:spcBef>
            </a:pPr>
            <a:endParaRPr lang="en-GB" altLang="en-US" sz="1100" dirty="0" smtClean="0">
              <a:latin typeface="+mn-lt"/>
            </a:endParaRPr>
          </a:p>
          <a:p>
            <a:pPr eaLnBrk="1" hangingPunct="1">
              <a:spcBef>
                <a:spcPct val="0"/>
              </a:spcBef>
            </a:pPr>
            <a:r>
              <a:rPr lang="en-GB" altLang="en-US" sz="1100" dirty="0" smtClean="0">
                <a:latin typeface="+mn-lt"/>
              </a:rPr>
              <a:t>Stronger financial management comes from less absenteeism, less costs associated but it is also and being more connected to our roles we will be more likely to share our ideas for improving efficiency and productivity. </a:t>
            </a:r>
          </a:p>
          <a:p>
            <a:pPr eaLnBrk="1" hangingPunct="1">
              <a:spcBef>
                <a:spcPct val="0"/>
              </a:spcBef>
            </a:pPr>
            <a:endParaRPr lang="en-GB" altLang="en-US" sz="1100" dirty="0" smtClean="0">
              <a:latin typeface="+mn-lt"/>
            </a:endParaRPr>
          </a:p>
          <a:p>
            <a:pPr eaLnBrk="1" hangingPunct="1">
              <a:spcBef>
                <a:spcPct val="0"/>
              </a:spcBef>
            </a:pPr>
            <a:r>
              <a:rPr lang="en-GB" altLang="en-US" sz="1100" dirty="0" smtClean="0">
                <a:latin typeface="+mn-lt"/>
              </a:rPr>
              <a:t>Stronger financial management is something that comes from us all.  </a:t>
            </a:r>
            <a:r>
              <a:rPr lang="en-GB" altLang="en-US" sz="1100" b="1" dirty="0" smtClean="0">
                <a:latin typeface="+mn-lt"/>
              </a:rPr>
              <a:t>Where people feel engaged and have that connection to their team &amp; organisation they are more likely to be creative and innovative and speak up about their ideas.</a:t>
            </a:r>
            <a:r>
              <a:rPr lang="en-GB" altLang="en-US" sz="1100" dirty="0" smtClean="0">
                <a:latin typeface="+mn-lt"/>
              </a:rPr>
              <a:t> </a:t>
            </a:r>
            <a:r>
              <a:rPr lang="en-GB" altLang="en-US" sz="1100" baseline="0" dirty="0" smtClean="0">
                <a:latin typeface="+mn-lt"/>
              </a:rPr>
              <a:t> We can’t necessarily influence what happens at an organisational level, but w</a:t>
            </a:r>
            <a:r>
              <a:rPr lang="en-GB" altLang="en-US" sz="1100" dirty="0" smtClean="0">
                <a:latin typeface="+mn-lt"/>
              </a:rPr>
              <a:t>hat other small changes are we missing out on at a</a:t>
            </a:r>
            <a:r>
              <a:rPr lang="en-GB" altLang="en-US" sz="1100" baseline="0" dirty="0" smtClean="0">
                <a:latin typeface="+mn-lt"/>
              </a:rPr>
              <a:t> local level</a:t>
            </a:r>
            <a:r>
              <a:rPr lang="en-GB" altLang="en-US" sz="1100" dirty="0" smtClean="0">
                <a:latin typeface="+mn-lt"/>
              </a:rPr>
              <a:t> because people don’t feel engaged?</a:t>
            </a:r>
          </a:p>
          <a:p>
            <a:pPr eaLnBrk="1" hangingPunct="1">
              <a:spcBef>
                <a:spcPct val="0"/>
              </a:spcBef>
            </a:pPr>
            <a:endParaRPr lang="en-GB" altLang="en-US" sz="1100" dirty="0" smtClean="0">
              <a:latin typeface="+mn-lt"/>
            </a:endParaRPr>
          </a:p>
          <a:p>
            <a:pPr eaLnBrk="1" hangingPunct="1">
              <a:spcBef>
                <a:spcPct val="0"/>
              </a:spcBef>
            </a:pPr>
            <a:endParaRPr lang="en-GB" sz="1100" dirty="0" smtClean="0">
              <a:latin typeface="+mn-lt"/>
            </a:endParaRPr>
          </a:p>
          <a:p>
            <a:pPr eaLnBrk="1" hangingPunct="1">
              <a:spcBef>
                <a:spcPct val="0"/>
              </a:spcBef>
              <a:buFontTx/>
              <a:buChar char="•"/>
            </a:pPr>
            <a:endParaRPr lang="en-GB" sz="1100" dirty="0" smtClean="0">
              <a:latin typeface="+mn-lt"/>
            </a:endParaRPr>
          </a:p>
          <a:p>
            <a:pPr eaLnBrk="1" hangingPunct="1">
              <a:spcBef>
                <a:spcPct val="0"/>
              </a:spcBef>
            </a:pPr>
            <a:endParaRPr lang="en-GB" altLang="en-US" sz="1100" dirty="0" smtClean="0">
              <a:latin typeface="+mn-lt"/>
            </a:endParaRPr>
          </a:p>
          <a:p>
            <a:pPr eaLnBrk="1" hangingPunct="1">
              <a:spcBef>
                <a:spcPct val="0"/>
              </a:spcBef>
            </a:pPr>
            <a:endParaRPr lang="en-GB" altLang="en-US" sz="1100" dirty="0" smtClean="0">
              <a:latin typeface="+mn-lt"/>
            </a:endParaRPr>
          </a:p>
        </p:txBody>
      </p:sp>
      <p:sp>
        <p:nvSpPr>
          <p:cNvPr id="70660" name="Slide Number Placeholder 3"/>
          <p:cNvSpPr>
            <a:spLocks noGrp="1"/>
          </p:cNvSpPr>
          <p:nvPr>
            <p:ph type="sldNum" sz="quarter" idx="5"/>
          </p:nvPr>
        </p:nvSpPr>
        <p:spPr>
          <a:noFill/>
        </p:spPr>
        <p:txBody>
          <a:bodyPr/>
          <a:lstStyle/>
          <a:p>
            <a:fld id="{699BACF0-21BC-4157-906F-7998FB5D9591}" type="slidenum">
              <a:rPr lang="en-GB" smtClean="0"/>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1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11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705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981200"/>
            <a:ext cx="7772400" cy="4040188"/>
          </a:xfrm>
        </p:spPr>
        <p:txBody>
          <a:bodyPr/>
          <a:lstStyle/>
          <a:p>
            <a:pPr lvl="0"/>
            <a:endParaRPr lang="en-GB"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49CC3E11-B12B-487D-A80A-D817EB910737}"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75F39A2-B78C-4B40-874D-ECBFD0CF56F7}"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11328CC0-C70C-47D4-B307-112A9711D1A6}"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239CC3E7-EFC3-470C-BABE-3D8A93AC9607}"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9E3EC4E9-3EAB-442D-AC92-B1A7588C7A33}"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4247EA66-7F90-4C58-AA2A-B81B5C0D4378}"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61744BDF-70E2-4661-B09F-5AEEC23E2E37}" type="datetimeFigureOut">
              <a:rPr lang="en-GB"/>
              <a:pPr>
                <a:defRPr/>
              </a:pPr>
              <a:t>31/05/2017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9729FFE7-C8AF-4140-8D0C-56A5D9831AD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CD95FA13-B0D6-4341-B7F0-422B3129F3C1}" type="datetimeFigureOut">
              <a:rPr lang="en-GB"/>
              <a:pPr>
                <a:defRPr/>
              </a:pPr>
              <a:t>31/05/2017</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B1E8AD53-250E-4327-BC47-181306FDCAEC}"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39589BF5-6B24-4B1A-835E-D34157DC3A39}" type="datetimeFigureOut">
              <a:rPr lang="en-GB"/>
              <a:pPr>
                <a:defRPr/>
              </a:pPr>
              <a:t>31/05/2017</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3CED3A45-BA97-4C0A-896F-2E74886CA2F1}"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7343A805-7DEB-4E6E-97A9-F65D5E0FF24D}" type="datetimeFigureOut">
              <a:rPr lang="en-GB"/>
              <a:pPr>
                <a:defRPr/>
              </a:pPr>
              <a:t>31/05/2017</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034BF4C1-3A7E-4F8D-81D3-4C5EB4F1463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a:stretch>
            <a:fillRect/>
          </a:stretch>
        </p:blipFill>
        <p:spPr bwMode="auto">
          <a:xfrm>
            <a:off x="33338" y="44450"/>
            <a:ext cx="1225550" cy="10080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988840"/>
            <a:ext cx="7772400" cy="40401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ED1DD511-7434-48E1-AB71-643665405AD7}" type="datetimeFigureOut">
              <a:rPr lang="en-GB"/>
              <a:pPr>
                <a:defRPr/>
              </a:pPr>
              <a:t>31/05/2017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90D359E-290E-4D4A-882A-6B4E9C1439DD}"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CA27275D-9128-4FED-B3BF-53F843B40F14}" type="datetimeFigureOut">
              <a:rPr lang="en-GB"/>
              <a:pPr>
                <a:defRPr/>
              </a:pPr>
              <a:t>31/05/2017</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2E38BAA1-A6F2-41AF-BD14-EC60D4C40EA5}"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036392EF-1703-4A09-83C3-A7F1F683432C}"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583B16BB-827D-4E36-8054-2FA59ABFF21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b="1">
                <a:latin typeface="Times New Roman" pitchFamily="18" charset="0"/>
              </a:defRPr>
            </a:lvl1pPr>
          </a:lstStyle>
          <a:p>
            <a:pPr>
              <a:defRPr/>
            </a:pPr>
            <a:fld id="{CF9D9DD4-E130-4BEF-8CDC-1B4412606E3D}" type="datetimeFigureOut">
              <a:rPr lang="en-GB"/>
              <a:pPr>
                <a:defRPr/>
              </a:pPr>
              <a:t>31/05/2017</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Times New Roman" pitchFamily="18"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Times New Roman" pitchFamily="18" charset="0"/>
              </a:defRPr>
            </a:lvl1pPr>
          </a:lstStyle>
          <a:p>
            <a:pPr>
              <a:defRPr/>
            </a:pPr>
            <a:fld id="{A06ADFB2-3C8C-4532-8AE8-7B07D79DA3F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04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040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0" descr="blue swoosh"/>
          <p:cNvPicPr>
            <a:picLocks noChangeAspect="1" noChangeArrowheads="1"/>
          </p:cNvPicPr>
          <p:nvPr/>
        </p:nvPicPr>
        <p:blipFill>
          <a:blip r:embed="rId14" cstate="print"/>
          <a:srcRect/>
          <a:stretch>
            <a:fillRect/>
          </a:stretch>
        </p:blipFill>
        <p:spPr bwMode="auto">
          <a:xfrm>
            <a:off x="0" y="3962400"/>
            <a:ext cx="9144000" cy="22653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6096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685800" y="1981200"/>
            <a:ext cx="7772400" cy="404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5875" r:id="rId1"/>
    <p:sldLayoutId id="2147485876" r:id="rId2"/>
    <p:sldLayoutId id="2147485877" r:id="rId3"/>
    <p:sldLayoutId id="2147485878" r:id="rId4"/>
    <p:sldLayoutId id="2147485879" r:id="rId5"/>
    <p:sldLayoutId id="2147485880" r:id="rId6"/>
    <p:sldLayoutId id="2147485881" r:id="rId7"/>
    <p:sldLayoutId id="2147485882" r:id="rId8"/>
    <p:sldLayoutId id="2147485883" r:id="rId9"/>
    <p:sldLayoutId id="2147485884" r:id="rId10"/>
    <p:sldLayoutId id="2147485885" r:id="rId11"/>
    <p:sldLayoutId id="2147485886" r:id="rId12"/>
  </p:sldLayoutIdLst>
  <p:timing>
    <p:tnLst>
      <p:par>
        <p:cTn id="1" dur="indefinite" restart="never" nodeType="tmRoot"/>
      </p:par>
    </p:tnLst>
  </p:timing>
  <p:txStyles>
    <p:titleStyle>
      <a:lvl1pPr algn="l" rtl="0" eaLnBrk="0" fontAlgn="base" hangingPunct="0">
        <a:spcBef>
          <a:spcPct val="0"/>
        </a:spcBef>
        <a:spcAft>
          <a:spcPct val="0"/>
        </a:spcAft>
        <a:defRPr sz="3600" b="1">
          <a:solidFill>
            <a:srgbClr val="000099"/>
          </a:solidFill>
          <a:latin typeface="+mj-lt"/>
          <a:ea typeface="+mj-ea"/>
          <a:cs typeface="+mj-cs"/>
        </a:defRPr>
      </a:lvl1pPr>
      <a:lvl2pPr algn="l" rtl="0" eaLnBrk="0" fontAlgn="base" hangingPunct="0">
        <a:spcBef>
          <a:spcPct val="0"/>
        </a:spcBef>
        <a:spcAft>
          <a:spcPct val="0"/>
        </a:spcAft>
        <a:defRPr sz="3600" b="1">
          <a:solidFill>
            <a:srgbClr val="000099"/>
          </a:solidFill>
          <a:latin typeface="Arial" charset="0"/>
        </a:defRPr>
      </a:lvl2pPr>
      <a:lvl3pPr algn="l" rtl="0" eaLnBrk="0" fontAlgn="base" hangingPunct="0">
        <a:spcBef>
          <a:spcPct val="0"/>
        </a:spcBef>
        <a:spcAft>
          <a:spcPct val="0"/>
        </a:spcAft>
        <a:defRPr sz="3600" b="1">
          <a:solidFill>
            <a:srgbClr val="000099"/>
          </a:solidFill>
          <a:latin typeface="Arial" charset="0"/>
        </a:defRPr>
      </a:lvl3pPr>
      <a:lvl4pPr algn="l" rtl="0" eaLnBrk="0" fontAlgn="base" hangingPunct="0">
        <a:spcBef>
          <a:spcPct val="0"/>
        </a:spcBef>
        <a:spcAft>
          <a:spcPct val="0"/>
        </a:spcAft>
        <a:defRPr sz="3600" b="1">
          <a:solidFill>
            <a:srgbClr val="000099"/>
          </a:solidFill>
          <a:latin typeface="Arial" charset="0"/>
        </a:defRPr>
      </a:lvl4pPr>
      <a:lvl5pPr algn="l" rtl="0" eaLnBrk="0" fontAlgn="base" hangingPunct="0">
        <a:spcBef>
          <a:spcPct val="0"/>
        </a:spcBef>
        <a:spcAft>
          <a:spcPct val="0"/>
        </a:spcAft>
        <a:defRPr sz="3600" b="1">
          <a:solidFill>
            <a:srgbClr val="000099"/>
          </a:solidFill>
          <a:latin typeface="Arial" charset="0"/>
        </a:defRPr>
      </a:lvl5pPr>
      <a:lvl6pPr marL="457200" algn="l" rtl="0" fontAlgn="base">
        <a:spcBef>
          <a:spcPct val="0"/>
        </a:spcBef>
        <a:spcAft>
          <a:spcPct val="0"/>
        </a:spcAft>
        <a:defRPr sz="3600" b="1">
          <a:solidFill>
            <a:srgbClr val="000099"/>
          </a:solidFill>
          <a:latin typeface="Arial" charset="0"/>
        </a:defRPr>
      </a:lvl6pPr>
      <a:lvl7pPr marL="914400" algn="l" rtl="0" fontAlgn="base">
        <a:spcBef>
          <a:spcPct val="0"/>
        </a:spcBef>
        <a:spcAft>
          <a:spcPct val="0"/>
        </a:spcAft>
        <a:defRPr sz="3600" b="1">
          <a:solidFill>
            <a:srgbClr val="000099"/>
          </a:solidFill>
          <a:latin typeface="Arial" charset="0"/>
        </a:defRPr>
      </a:lvl7pPr>
      <a:lvl8pPr marL="1371600" algn="l" rtl="0" fontAlgn="base">
        <a:spcBef>
          <a:spcPct val="0"/>
        </a:spcBef>
        <a:spcAft>
          <a:spcPct val="0"/>
        </a:spcAft>
        <a:defRPr sz="3600" b="1">
          <a:solidFill>
            <a:srgbClr val="000099"/>
          </a:solidFill>
          <a:latin typeface="Arial" charset="0"/>
        </a:defRPr>
      </a:lvl8pPr>
      <a:lvl9pPr marL="1828800" algn="l" rtl="0" fontAlgn="base">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32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99FF"/>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Calibri"/>
              </a:defRPr>
            </a:lvl1pPr>
          </a:lstStyle>
          <a:p>
            <a:pPr>
              <a:defRPr/>
            </a:pPr>
            <a:fld id="{0817B27E-190F-4A14-B0E1-D74B2F7FBFC5}" type="datetimeFigureOut">
              <a:rPr lang="en-GB"/>
              <a:pPr>
                <a:defRPr/>
              </a:pPr>
              <a:t>31/05/2017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Calibri"/>
              </a:defRPr>
            </a:lvl1pPr>
          </a:lstStyle>
          <a:p>
            <a:pPr>
              <a:defRPr/>
            </a:pPr>
            <a:fld id="{E4780BF2-38D7-43CC-9936-989B169360F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uk/url?url=http://www.chss.org.uk/education_and_training/stat.php&amp;rct=j&amp;frm=1&amp;q=&amp;esrc=s&amp;sa=U&amp;ei=HoXkU7iFHvT07Aafk4HwAg&amp;ved=0CB4Q9QEwBA&amp;usg=AFQjCNFpyHTSKuZtdWoRlF7ymccBxztQ2w"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https://encrypted-tbn3.gstatic.com/images?q=tbn:ANd9GcSSu-muMV4w2_4uO-Ozv_Pd-no1U-raNvBsohqgo4j58hMQ3qhPyW96NQ"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38"/>
          <p:cNvPicPr>
            <a:picLocks noChangeAspect="1" noChangeArrowheads="1"/>
          </p:cNvPicPr>
          <p:nvPr/>
        </p:nvPicPr>
        <p:blipFill>
          <a:blip r:embed="rId3" cstate="print"/>
          <a:srcRect/>
          <a:stretch>
            <a:fillRect/>
          </a:stretch>
        </p:blipFill>
        <p:spPr bwMode="auto">
          <a:xfrm>
            <a:off x="2771775" y="1196975"/>
            <a:ext cx="3384550" cy="1073150"/>
          </a:xfrm>
          <a:prstGeom prst="rect">
            <a:avLst/>
          </a:prstGeom>
          <a:noFill/>
          <a:ln w="9525">
            <a:noFill/>
            <a:miter lim="800000"/>
            <a:headEnd/>
            <a:tailEnd/>
          </a:ln>
        </p:spPr>
      </p:pic>
      <p:sp>
        <p:nvSpPr>
          <p:cNvPr id="6" name="TextBox 5"/>
          <p:cNvSpPr txBox="1"/>
          <p:nvPr/>
        </p:nvSpPr>
        <p:spPr>
          <a:xfrm>
            <a:off x="6660233" y="620688"/>
            <a:ext cx="1656184" cy="923330"/>
          </a:xfrm>
          <a:prstGeom prst="rect">
            <a:avLst/>
          </a:prstGeom>
          <a:noFill/>
          <a:ln>
            <a:solidFill>
              <a:schemeClr val="tx1"/>
            </a:solidFill>
          </a:ln>
        </p:spPr>
        <p:txBody>
          <a:bodyPr wrap="square" rtlCol="0">
            <a:spAutoFit/>
          </a:bodyPr>
          <a:lstStyle/>
          <a:p>
            <a:r>
              <a:rPr lang="en-GB" dirty="0" smtClean="0">
                <a:solidFill>
                  <a:srgbClr val="FF0000"/>
                </a:solidFill>
              </a:rPr>
              <a:t>Insert local  IJB logo</a:t>
            </a:r>
          </a:p>
          <a:p>
            <a:endParaRPr lang="en-GB" dirty="0">
              <a:solidFill>
                <a:srgbClr val="FF0000"/>
              </a:solidFill>
            </a:endParaRPr>
          </a:p>
        </p:txBody>
      </p:sp>
      <p:sp>
        <p:nvSpPr>
          <p:cNvPr id="7" name="TextBox 6"/>
          <p:cNvSpPr txBox="1"/>
          <p:nvPr/>
        </p:nvSpPr>
        <p:spPr>
          <a:xfrm>
            <a:off x="2843808" y="2708920"/>
            <a:ext cx="3384376" cy="1938992"/>
          </a:xfrm>
          <a:prstGeom prst="rect">
            <a:avLst/>
          </a:prstGeom>
          <a:noFill/>
          <a:ln>
            <a:solidFill>
              <a:schemeClr val="tx1"/>
            </a:solidFill>
          </a:ln>
        </p:spPr>
        <p:txBody>
          <a:bodyPr wrap="square" rtlCol="0">
            <a:spAutoFit/>
          </a:bodyPr>
          <a:lstStyle/>
          <a:p>
            <a:pPr algn="ctr"/>
            <a:r>
              <a:rPr lang="en-GB" dirty="0" smtClean="0">
                <a:solidFill>
                  <a:srgbClr val="FF0000"/>
                </a:solidFill>
              </a:rPr>
              <a:t>Insert  revised national iMatter staff image</a:t>
            </a:r>
          </a:p>
          <a:p>
            <a:pPr algn="ctr"/>
            <a:endParaRPr lang="en-GB" dirty="0" smtClean="0">
              <a:solidFill>
                <a:srgbClr val="FF0000"/>
              </a:solidFill>
            </a:endParaRPr>
          </a:p>
          <a:p>
            <a:pPr algn="ctr"/>
            <a:endParaRPr lang="en-GB" dirty="0" smtClean="0">
              <a:solidFill>
                <a:srgbClr val="FF0000"/>
              </a:solidFill>
            </a:endParaRPr>
          </a:p>
          <a:p>
            <a:pPr algn="ctr"/>
            <a:endParaRPr lang="en-GB" dirty="0">
              <a:solidFill>
                <a:srgbClr val="FF0000"/>
              </a:solidFill>
            </a:endParaRPr>
          </a:p>
        </p:txBody>
      </p:sp>
      <p:sp>
        <p:nvSpPr>
          <p:cNvPr id="8" name="TextBox 3"/>
          <p:cNvSpPr txBox="1">
            <a:spLocks noChangeArrowheads="1"/>
          </p:cNvSpPr>
          <p:nvPr/>
        </p:nvSpPr>
        <p:spPr bwMode="auto">
          <a:xfrm>
            <a:off x="468313" y="4221088"/>
            <a:ext cx="8135937" cy="2431435"/>
          </a:xfrm>
          <a:prstGeom prst="rect">
            <a:avLst/>
          </a:prstGeom>
          <a:no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n-GB" altLang="en-US" sz="2800" b="1" dirty="0" smtClean="0">
              <a:solidFill>
                <a:srgbClr val="002060"/>
              </a:solidFill>
              <a:cs typeface="Arial" pitchFamily="34" charset="0"/>
            </a:endParaRPr>
          </a:p>
          <a:p>
            <a:pPr algn="ctr" eaLnBrk="1" hangingPunct="1">
              <a:spcBef>
                <a:spcPct val="0"/>
              </a:spcBef>
              <a:buFont typeface="Arial" panose="020B0604020202020204" pitchFamily="34" charset="0"/>
              <a:buNone/>
              <a:defRPr/>
            </a:pPr>
            <a:r>
              <a:rPr lang="en-GB" altLang="en-US" sz="3600" b="1" i="1" dirty="0" smtClean="0">
                <a:solidFill>
                  <a:srgbClr val="002060"/>
                </a:solidFill>
                <a:cs typeface="Arial" pitchFamily="34" charset="0"/>
              </a:rPr>
              <a:t>Implementing iMatter in xxx HSCP</a:t>
            </a:r>
          </a:p>
          <a:p>
            <a:pPr algn="ctr" eaLnBrk="1" hangingPunct="1">
              <a:spcBef>
                <a:spcPct val="0"/>
              </a:spcBef>
              <a:buFontTx/>
              <a:buNone/>
              <a:defRPr/>
            </a:pPr>
            <a:endParaRPr lang="en-GB" altLang="en-US" sz="2800" b="1" dirty="0" smtClean="0">
              <a:solidFill>
                <a:srgbClr val="002060"/>
              </a:solidFill>
              <a:cs typeface="Arial" pitchFamily="34" charset="0"/>
            </a:endParaRPr>
          </a:p>
          <a:p>
            <a:pPr algn="ctr" eaLnBrk="1" hangingPunct="1">
              <a:spcBef>
                <a:spcPct val="0"/>
              </a:spcBef>
              <a:buFontTx/>
              <a:buNone/>
              <a:defRPr/>
            </a:pPr>
            <a:r>
              <a:rPr lang="en-GB" altLang="en-US" b="1" dirty="0" smtClean="0">
                <a:solidFill>
                  <a:schemeClr val="tx2">
                    <a:lumMod val="75000"/>
                  </a:schemeClr>
                </a:solidFill>
                <a:cs typeface="Arial" pitchFamily="34" charset="0"/>
              </a:rPr>
              <a:t>Managers’ Development Workshop</a:t>
            </a:r>
            <a:endParaRPr lang="en-GB" altLang="en-US" sz="2800" b="1" dirty="0" smtClean="0">
              <a:solidFill>
                <a:srgbClr val="002060"/>
              </a:solidFill>
              <a:cs typeface="Arial" pitchFamily="34" charset="0"/>
            </a:endParaRPr>
          </a:p>
          <a:p>
            <a:pPr algn="ctr" eaLnBrk="1" hangingPunct="1">
              <a:spcBef>
                <a:spcPct val="0"/>
              </a:spcBef>
              <a:buFontTx/>
              <a:buNone/>
              <a:defRPr/>
            </a:pPr>
            <a:endParaRPr lang="en-GB" altLang="en-US" sz="2800" b="1" dirty="0" smtClean="0">
              <a:solidFill>
                <a:srgbClr val="002060"/>
              </a:solidFill>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TextBox 2"/>
          <p:cNvSpPr txBox="1">
            <a:spLocks noChangeArrowheads="1"/>
          </p:cNvSpPr>
          <p:nvPr/>
        </p:nvSpPr>
        <p:spPr bwMode="auto">
          <a:xfrm>
            <a:off x="1403350" y="115888"/>
            <a:ext cx="6119813" cy="647700"/>
          </a:xfrm>
          <a:prstGeom prst="rect">
            <a:avLst/>
          </a:prstGeom>
          <a:noFill/>
          <a:ln w="9525">
            <a:noFill/>
            <a:miter lim="800000"/>
            <a:headEnd/>
            <a:tailEnd/>
          </a:ln>
        </p:spPr>
        <p:txBody>
          <a:bodyPr>
            <a:spAutoFit/>
          </a:bodyPr>
          <a:lstStyle/>
          <a:p>
            <a:pPr>
              <a:defRPr/>
            </a:pPr>
            <a:r>
              <a:rPr lang="en-GB" altLang="en-US" sz="3600" kern="0" dirty="0">
                <a:solidFill>
                  <a:schemeClr val="accent1">
                    <a:lumMod val="75000"/>
                  </a:schemeClr>
                </a:solidFill>
                <a:latin typeface="+mj-lt"/>
                <a:ea typeface="+mj-ea"/>
                <a:cs typeface="+mj-cs"/>
              </a:rPr>
              <a:t>Better Engagement means:</a:t>
            </a:r>
          </a:p>
        </p:txBody>
      </p:sp>
      <p:sp>
        <p:nvSpPr>
          <p:cNvPr id="36868" name="Rectangle 5"/>
          <p:cNvSpPr>
            <a:spLocks noChangeArrowheads="1"/>
          </p:cNvSpPr>
          <p:nvPr/>
        </p:nvSpPr>
        <p:spPr bwMode="auto">
          <a:xfrm>
            <a:off x="4752528" y="1997075"/>
            <a:ext cx="4391472" cy="2944813"/>
          </a:xfrm>
          <a:prstGeom prst="rect">
            <a:avLst/>
          </a:prstGeom>
          <a:noFill/>
          <a:ln w="9525">
            <a:noFill/>
            <a:miter lim="800000"/>
            <a:headEnd/>
            <a:tailEnd/>
          </a:ln>
        </p:spPr>
        <p:txBody>
          <a:bodyPr wrap="square">
            <a:spAutoFit/>
          </a:bodyPr>
          <a:lstStyle/>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800" b="0" dirty="0">
                <a:solidFill>
                  <a:srgbClr val="000099"/>
                </a:solidFill>
                <a:latin typeface="Arial" charset="0"/>
                <a:cs typeface="Arial" charset="0"/>
              </a:rPr>
              <a:t>Enhanced </a:t>
            </a:r>
            <a:r>
              <a:rPr lang="en-GB" altLang="en-US" sz="2800" b="0" dirty="0" smtClean="0">
                <a:solidFill>
                  <a:srgbClr val="000099"/>
                </a:solidFill>
                <a:latin typeface="Arial" charset="0"/>
                <a:cs typeface="Arial" charset="0"/>
              </a:rPr>
              <a:t>service user </a:t>
            </a:r>
            <a:r>
              <a:rPr lang="en-GB" altLang="en-US" sz="2800" b="0" dirty="0">
                <a:solidFill>
                  <a:srgbClr val="000099"/>
                </a:solidFill>
                <a:latin typeface="Arial" charset="0"/>
                <a:cs typeface="Arial" charset="0"/>
              </a:rPr>
              <a:t>experience &amp; outcomes</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800" b="0" dirty="0">
                <a:solidFill>
                  <a:srgbClr val="000099"/>
                </a:solidFill>
                <a:latin typeface="Arial" charset="0"/>
                <a:cs typeface="Arial" charset="0"/>
              </a:rPr>
              <a:t>Fewer errors</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800" b="0" dirty="0">
                <a:solidFill>
                  <a:srgbClr val="000099"/>
                </a:solidFill>
                <a:latin typeface="Arial" charset="0"/>
                <a:cs typeface="Arial" charset="0"/>
              </a:rPr>
              <a:t>Lower infection rates </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800" b="0" dirty="0">
                <a:solidFill>
                  <a:srgbClr val="000099"/>
                </a:solidFill>
                <a:latin typeface="Arial" charset="0"/>
                <a:cs typeface="Arial" charset="0"/>
              </a:rPr>
              <a:t>Lower mortality rates</a:t>
            </a:r>
          </a:p>
          <a:p>
            <a:pPr marL="336550" indent="-336550">
              <a:spcBef>
                <a:spcPts val="700"/>
              </a:spcBef>
              <a:buClr>
                <a:srgbClr val="404040"/>
              </a:buCl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endParaRPr lang="en-GB" sz="2200" dirty="0">
              <a:solidFill>
                <a:srgbClr val="002060"/>
              </a:solidFill>
              <a:latin typeface="Arial" charset="0"/>
              <a:ea typeface="ＭＳ Ｐゴシック" pitchFamily="34" charset="-128"/>
              <a:cs typeface="Arial" charset="0"/>
            </a:endParaRPr>
          </a:p>
        </p:txBody>
      </p:sp>
      <p:pic>
        <p:nvPicPr>
          <p:cNvPr id="5" name="Picture 2" descr="G:\Modernisation\MODDEV CONSULTANTS\Organisational Development\iMatter Implementation\Staffnet webpages\Images LA\6883.jpg"/>
          <p:cNvPicPr>
            <a:picLocks noChangeAspect="1" noChangeArrowheads="1"/>
          </p:cNvPicPr>
          <p:nvPr/>
        </p:nvPicPr>
        <p:blipFill>
          <a:blip r:embed="rId3" cstate="print"/>
          <a:srcRect/>
          <a:stretch>
            <a:fillRect/>
          </a:stretch>
        </p:blipFill>
        <p:spPr bwMode="auto">
          <a:xfrm>
            <a:off x="251520" y="1412776"/>
            <a:ext cx="4423777" cy="4356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179388" y="-100013"/>
            <a:ext cx="8713787" cy="1225551"/>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solidFill>
                  <a:schemeClr val="accent1">
                    <a:lumMod val="75000"/>
                  </a:schemeClr>
                </a:solidFill>
              </a:rPr>
              <a:t>Levels of Engagement</a:t>
            </a:r>
            <a:endParaRPr lang="en-GB" dirty="0" smtClean="0"/>
          </a:p>
        </p:txBody>
      </p:sp>
      <p:sp>
        <p:nvSpPr>
          <p:cNvPr id="37891" name="Rectangle 2"/>
          <p:cNvSpPr>
            <a:spLocks noGrp="1" noChangeArrowheads="1"/>
          </p:cNvSpPr>
          <p:nvPr>
            <p:ph idx="1"/>
          </p:nvPr>
        </p:nvSpPr>
        <p:spPr>
          <a:xfrm>
            <a:off x="179388" y="1125538"/>
            <a:ext cx="8640762" cy="4176712"/>
          </a:xfrm>
        </p:spPr>
        <p:txBody>
          <a:bodyPr/>
          <a:lstStyle/>
          <a:p>
            <a:pPr marL="341313" indent="-341313" eaLnBrk="1" hangingPunct="1">
              <a:lnSpc>
                <a:spcPct val="125000"/>
              </a:lnSpc>
              <a:spcBef>
                <a:spcPct val="0"/>
              </a:spcBef>
              <a:buClr>
                <a:srgbClr val="00009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700" b="1" dirty="0" smtClean="0"/>
              <a:t>Engaged</a:t>
            </a:r>
            <a:r>
              <a:rPr lang="en-GB" sz="2700" dirty="0" smtClean="0"/>
              <a:t> – employees work with passion and feel a profound connection to their organisation</a:t>
            </a:r>
          </a:p>
          <a:p>
            <a:pPr marL="341313" indent="-341313" eaLnBrk="1" hangingPunct="1">
              <a:lnSpc>
                <a:spcPct val="125000"/>
              </a:lnSpc>
              <a:spcBef>
                <a:spcPct val="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700" dirty="0" smtClean="0"/>
          </a:p>
          <a:p>
            <a:pPr marL="341313" indent="-341313" eaLnBrk="1" hangingPunct="1">
              <a:lnSpc>
                <a:spcPct val="125000"/>
              </a:lnSpc>
              <a:spcBef>
                <a:spcPct val="0"/>
              </a:spcBef>
              <a:buClr>
                <a:srgbClr val="00009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700" b="1" dirty="0" smtClean="0"/>
              <a:t>Not-Engaged</a:t>
            </a:r>
            <a:r>
              <a:rPr lang="en-GB" sz="2700" dirty="0" smtClean="0"/>
              <a:t> – employees are ‘sleep walking’ through the day, they are putting in time but no passion</a:t>
            </a:r>
          </a:p>
          <a:p>
            <a:pPr marL="341313" indent="-341313" eaLnBrk="1" hangingPunct="1">
              <a:lnSpc>
                <a:spcPct val="125000"/>
              </a:lnSpc>
              <a:spcBef>
                <a:spcPct val="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700" b="1" dirty="0" smtClean="0"/>
          </a:p>
          <a:p>
            <a:pPr marL="341313" indent="-341313" eaLnBrk="1" hangingPunct="1">
              <a:lnSpc>
                <a:spcPct val="125000"/>
              </a:lnSpc>
              <a:spcBef>
                <a:spcPct val="0"/>
              </a:spcBef>
              <a:buClr>
                <a:srgbClr val="00009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700" b="1" dirty="0" smtClean="0"/>
              <a:t>Actively Disengaged</a:t>
            </a:r>
            <a:r>
              <a:rPr lang="en-GB" sz="2700" dirty="0" smtClean="0"/>
              <a:t> – employees are unhappy at work and actively express this unhappiness by undermining the work done by colleagues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7991475" y="0"/>
            <a:ext cx="1152525" cy="908050"/>
          </a:xfrm>
          <a:prstGeom prst="rect">
            <a:avLst/>
          </a:prstGeom>
          <a:solidFill>
            <a:schemeClr val="bg1"/>
          </a:solidFill>
          <a:ln w="9525" algn="ctr">
            <a:noFill/>
            <a:round/>
            <a:headEnd/>
            <a:tailEnd/>
          </a:ln>
        </p:spPr>
        <p:txBody>
          <a:bodyPr/>
          <a:lstStyle/>
          <a:p>
            <a:endParaRPr lang="en-US"/>
          </a:p>
        </p:txBody>
      </p:sp>
      <p:sp>
        <p:nvSpPr>
          <p:cNvPr id="38915" name="Rectangle 4"/>
          <p:cNvSpPr>
            <a:spLocks noChangeArrowheads="1"/>
          </p:cNvSpPr>
          <p:nvPr/>
        </p:nvSpPr>
        <p:spPr bwMode="auto">
          <a:xfrm>
            <a:off x="0" y="5705475"/>
            <a:ext cx="3529013" cy="1152525"/>
          </a:xfrm>
          <a:prstGeom prst="rect">
            <a:avLst/>
          </a:prstGeom>
          <a:solidFill>
            <a:schemeClr val="bg1"/>
          </a:solidFill>
          <a:ln w="9525" algn="ctr">
            <a:noFill/>
            <a:round/>
            <a:headEnd/>
            <a:tailEnd/>
          </a:ln>
        </p:spPr>
        <p:txBody>
          <a:bodyPr/>
          <a:lstStyle/>
          <a:p>
            <a:endParaRPr lang="en-US"/>
          </a:p>
        </p:txBody>
      </p:sp>
      <p:cxnSp>
        <p:nvCxnSpPr>
          <p:cNvPr id="38916" name="Straight Arrow Connector 6"/>
          <p:cNvCxnSpPr>
            <a:cxnSpLocks noChangeShapeType="1"/>
          </p:cNvCxnSpPr>
          <p:nvPr/>
        </p:nvCxnSpPr>
        <p:spPr bwMode="auto">
          <a:xfrm>
            <a:off x="2411413" y="549275"/>
            <a:ext cx="0" cy="5832475"/>
          </a:xfrm>
          <a:prstGeom prst="straightConnector1">
            <a:avLst/>
          </a:prstGeom>
          <a:noFill/>
          <a:ln w="57150" algn="ctr">
            <a:solidFill>
              <a:srgbClr val="002060"/>
            </a:solidFill>
            <a:round/>
            <a:headEnd/>
            <a:tailEnd type="arrow" w="med" len="med"/>
          </a:ln>
        </p:spPr>
      </p:cxnSp>
      <p:sp>
        <p:nvSpPr>
          <p:cNvPr id="13" name="TextBox 12"/>
          <p:cNvSpPr txBox="1"/>
          <p:nvPr/>
        </p:nvSpPr>
        <p:spPr>
          <a:xfrm>
            <a:off x="250825" y="1196975"/>
            <a:ext cx="1944688" cy="708025"/>
          </a:xfrm>
          <a:prstGeom prst="rect">
            <a:avLst/>
          </a:prstGeom>
          <a:noFill/>
        </p:spPr>
        <p:txBody>
          <a:bodyPr>
            <a:spAutoFit/>
          </a:bodyPr>
          <a:lstStyle/>
          <a:p>
            <a:pPr algn="ctr">
              <a:defRPr/>
            </a:pPr>
            <a:r>
              <a:rPr lang="en-GB" sz="2000">
                <a:solidFill>
                  <a:srgbClr val="00B050"/>
                </a:solidFill>
                <a:latin typeface="+mj-lt"/>
              </a:rPr>
              <a:t>High performance</a:t>
            </a:r>
          </a:p>
        </p:txBody>
      </p:sp>
      <p:sp>
        <p:nvSpPr>
          <p:cNvPr id="14" name="TextBox 13"/>
          <p:cNvSpPr txBox="1"/>
          <p:nvPr/>
        </p:nvSpPr>
        <p:spPr>
          <a:xfrm>
            <a:off x="250825" y="3017838"/>
            <a:ext cx="1944688" cy="708025"/>
          </a:xfrm>
          <a:prstGeom prst="rect">
            <a:avLst/>
          </a:prstGeom>
          <a:noFill/>
        </p:spPr>
        <p:txBody>
          <a:bodyPr>
            <a:spAutoFit/>
          </a:bodyPr>
          <a:lstStyle/>
          <a:p>
            <a:pPr algn="ctr">
              <a:defRPr/>
            </a:pPr>
            <a:r>
              <a:rPr lang="en-GB" sz="2000">
                <a:solidFill>
                  <a:srgbClr val="FF6600"/>
                </a:solidFill>
                <a:latin typeface="+mj-lt"/>
              </a:rPr>
              <a:t>Poor performance</a:t>
            </a:r>
          </a:p>
        </p:txBody>
      </p:sp>
      <p:sp>
        <p:nvSpPr>
          <p:cNvPr id="15" name="TextBox 14"/>
          <p:cNvSpPr txBox="1"/>
          <p:nvPr/>
        </p:nvSpPr>
        <p:spPr>
          <a:xfrm>
            <a:off x="250825" y="4932363"/>
            <a:ext cx="1944688" cy="708025"/>
          </a:xfrm>
          <a:prstGeom prst="rect">
            <a:avLst/>
          </a:prstGeom>
          <a:noFill/>
        </p:spPr>
        <p:txBody>
          <a:bodyPr>
            <a:spAutoFit/>
          </a:bodyPr>
          <a:lstStyle/>
          <a:p>
            <a:pPr algn="ctr">
              <a:defRPr/>
            </a:pPr>
            <a:r>
              <a:rPr lang="en-GB" sz="2000">
                <a:solidFill>
                  <a:srgbClr val="FF0000"/>
                </a:solidFill>
                <a:latin typeface="+mj-lt"/>
              </a:rPr>
              <a:t>Absence, resignation</a:t>
            </a:r>
          </a:p>
        </p:txBody>
      </p:sp>
      <p:sp>
        <p:nvSpPr>
          <p:cNvPr id="38920" name="Freeform 18"/>
          <p:cNvSpPr>
            <a:spLocks/>
          </p:cNvSpPr>
          <p:nvPr/>
        </p:nvSpPr>
        <p:spPr bwMode="auto">
          <a:xfrm>
            <a:off x="2416175" y="1571625"/>
            <a:ext cx="6488113" cy="730250"/>
          </a:xfrm>
          <a:custGeom>
            <a:avLst/>
            <a:gdLst>
              <a:gd name="T0" fmla="*/ 0 w 6487885"/>
              <a:gd name="T1" fmla="*/ 393555 h 731158"/>
              <a:gd name="T2" fmla="*/ 1438597 w 6487885"/>
              <a:gd name="T3" fmla="*/ 48758 h 731158"/>
              <a:gd name="T4" fmla="*/ 2877194 w 6487885"/>
              <a:gd name="T5" fmla="*/ 686110 h 731158"/>
              <a:gd name="T6" fmla="*/ 4326645 w 6487885"/>
              <a:gd name="T7" fmla="*/ 142794 h 731158"/>
              <a:gd name="T8" fmla="*/ 5743371 w 6487885"/>
              <a:gd name="T9" fmla="*/ 644321 h 731158"/>
              <a:gd name="T10" fmla="*/ 6495409 w 6487885"/>
              <a:gd name="T11" fmla="*/ 205483 h 731158"/>
              <a:gd name="T12" fmla="*/ 6495409 w 6487885"/>
              <a:gd name="T13" fmla="*/ 205483 h 731158"/>
              <a:gd name="T14" fmla="*/ 6495409 w 6487885"/>
              <a:gd name="T15" fmla="*/ 205483 h 731158"/>
              <a:gd name="T16" fmla="*/ 0 60000 65536"/>
              <a:gd name="T17" fmla="*/ 0 60000 65536"/>
              <a:gd name="T18" fmla="*/ 0 60000 65536"/>
              <a:gd name="T19" fmla="*/ 0 60000 65536"/>
              <a:gd name="T20" fmla="*/ 0 60000 65536"/>
              <a:gd name="T21" fmla="*/ 0 60000 65536"/>
              <a:gd name="T22" fmla="*/ 0 60000 65536"/>
              <a:gd name="T23" fmla="*/ 0 60000 65536"/>
              <a:gd name="T24" fmla="*/ 0 w 6487885"/>
              <a:gd name="T25" fmla="*/ 0 h 731158"/>
              <a:gd name="T26" fmla="*/ 6487885 w 6487885"/>
              <a:gd name="T27" fmla="*/ 731158 h 731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7885" h="731158">
                <a:moveTo>
                  <a:pt x="0" y="410029"/>
                </a:moveTo>
                <a:cubicBezTo>
                  <a:pt x="478971" y="205014"/>
                  <a:pt x="957943" y="0"/>
                  <a:pt x="1436914" y="50800"/>
                </a:cubicBezTo>
                <a:cubicBezTo>
                  <a:pt x="1915885" y="101600"/>
                  <a:pt x="2393042" y="698500"/>
                  <a:pt x="2873828" y="714829"/>
                </a:cubicBezTo>
                <a:cubicBezTo>
                  <a:pt x="3354614" y="731158"/>
                  <a:pt x="3844471" y="156029"/>
                  <a:pt x="4321628" y="148772"/>
                </a:cubicBezTo>
                <a:cubicBezTo>
                  <a:pt x="4798785" y="141515"/>
                  <a:pt x="5375728" y="660400"/>
                  <a:pt x="5736771" y="671286"/>
                </a:cubicBezTo>
                <a:cubicBezTo>
                  <a:pt x="6097814" y="682172"/>
                  <a:pt x="6487885" y="214086"/>
                  <a:pt x="6487885" y="214086"/>
                </a:cubicBezTo>
              </a:path>
            </a:pathLst>
          </a:custGeom>
          <a:noFill/>
          <a:ln w="19050" cap="flat" cmpd="sng" algn="ctr">
            <a:solidFill>
              <a:srgbClr val="00B050"/>
            </a:solidFill>
            <a:prstDash val="solid"/>
            <a:round/>
            <a:headEnd type="none" w="med" len="med"/>
            <a:tailEnd type="none" w="med" len="med"/>
          </a:ln>
        </p:spPr>
        <p:txBody>
          <a:bodyPr/>
          <a:lstStyle/>
          <a:p>
            <a:endParaRPr lang="en-GB"/>
          </a:p>
        </p:txBody>
      </p:sp>
      <p:sp>
        <p:nvSpPr>
          <p:cNvPr id="22" name="TextBox 21"/>
          <p:cNvSpPr txBox="1"/>
          <p:nvPr/>
        </p:nvSpPr>
        <p:spPr>
          <a:xfrm>
            <a:off x="4211638" y="981075"/>
            <a:ext cx="2520950" cy="522288"/>
          </a:xfrm>
          <a:prstGeom prst="rect">
            <a:avLst/>
          </a:prstGeom>
          <a:noFill/>
        </p:spPr>
        <p:txBody>
          <a:bodyPr>
            <a:spAutoFit/>
          </a:bodyPr>
          <a:lstStyle/>
          <a:p>
            <a:pPr algn="ctr">
              <a:defRPr/>
            </a:pPr>
            <a:r>
              <a:rPr lang="en-GB" sz="2800">
                <a:solidFill>
                  <a:srgbClr val="00B050"/>
                </a:solidFill>
                <a:latin typeface="+mj-lt"/>
              </a:rPr>
              <a:t>Engagement</a:t>
            </a:r>
            <a:endParaRPr lang="en-GB" sz="1800">
              <a:solidFill>
                <a:srgbClr val="00B050"/>
              </a:solidFill>
              <a:latin typeface="+mj-lt"/>
            </a:endParaRPr>
          </a:p>
        </p:txBody>
      </p:sp>
      <p:sp>
        <p:nvSpPr>
          <p:cNvPr id="23" name="TextBox 22"/>
          <p:cNvSpPr txBox="1"/>
          <p:nvPr/>
        </p:nvSpPr>
        <p:spPr>
          <a:xfrm>
            <a:off x="4284663" y="2997200"/>
            <a:ext cx="2590800" cy="522288"/>
          </a:xfrm>
          <a:prstGeom prst="rect">
            <a:avLst/>
          </a:prstGeom>
          <a:noFill/>
        </p:spPr>
        <p:txBody>
          <a:bodyPr>
            <a:spAutoFit/>
          </a:bodyPr>
          <a:lstStyle/>
          <a:p>
            <a:pPr algn="ctr">
              <a:defRPr/>
            </a:pPr>
            <a:r>
              <a:rPr lang="en-GB" sz="2800">
                <a:solidFill>
                  <a:srgbClr val="FF6600"/>
                </a:solidFill>
                <a:latin typeface="+mj-lt"/>
              </a:rPr>
              <a:t>Presenteeism</a:t>
            </a:r>
          </a:p>
        </p:txBody>
      </p:sp>
      <p:sp>
        <p:nvSpPr>
          <p:cNvPr id="24" name="TextBox 23"/>
          <p:cNvSpPr txBox="1"/>
          <p:nvPr/>
        </p:nvSpPr>
        <p:spPr>
          <a:xfrm>
            <a:off x="4356100" y="5570538"/>
            <a:ext cx="1944688" cy="522287"/>
          </a:xfrm>
          <a:prstGeom prst="rect">
            <a:avLst/>
          </a:prstGeom>
          <a:noFill/>
        </p:spPr>
        <p:txBody>
          <a:bodyPr>
            <a:spAutoFit/>
          </a:bodyPr>
          <a:lstStyle/>
          <a:p>
            <a:pPr algn="ctr">
              <a:defRPr/>
            </a:pPr>
            <a:r>
              <a:rPr lang="en-GB" sz="2800">
                <a:solidFill>
                  <a:srgbClr val="FF0000"/>
                </a:solidFill>
                <a:latin typeface="+mj-lt"/>
              </a:rPr>
              <a:t>“escape”</a:t>
            </a:r>
          </a:p>
        </p:txBody>
      </p:sp>
      <p:grpSp>
        <p:nvGrpSpPr>
          <p:cNvPr id="38924" name="Group 28"/>
          <p:cNvGrpSpPr>
            <a:grpSpLocks/>
          </p:cNvGrpSpPr>
          <p:nvPr/>
        </p:nvGrpSpPr>
        <p:grpSpPr bwMode="auto">
          <a:xfrm>
            <a:off x="2411413" y="4076700"/>
            <a:ext cx="6488112" cy="731838"/>
            <a:chOff x="2411760" y="3717032"/>
            <a:chExt cx="6487885" cy="731158"/>
          </a:xfrm>
        </p:grpSpPr>
        <p:sp>
          <p:nvSpPr>
            <p:cNvPr id="38950" name="Freeform 20"/>
            <p:cNvSpPr>
              <a:spLocks/>
            </p:cNvSpPr>
            <p:nvPr/>
          </p:nvSpPr>
          <p:spPr bwMode="auto">
            <a:xfrm>
              <a:off x="2411760" y="3717032"/>
              <a:ext cx="6487885" cy="731158"/>
            </a:xfrm>
            <a:custGeom>
              <a:avLst/>
              <a:gdLst>
                <a:gd name="T0" fmla="*/ 0 w 6487885"/>
                <a:gd name="T1" fmla="*/ 410029 h 731158"/>
                <a:gd name="T2" fmla="*/ 1436914 w 6487885"/>
                <a:gd name="T3" fmla="*/ 50800 h 731158"/>
                <a:gd name="T4" fmla="*/ 2873829 w 6487885"/>
                <a:gd name="T5" fmla="*/ 714829 h 731158"/>
                <a:gd name="T6" fmla="*/ 4321629 w 6487885"/>
                <a:gd name="T7" fmla="*/ 148772 h 731158"/>
                <a:gd name="T8" fmla="*/ 5736769 w 6487885"/>
                <a:gd name="T9" fmla="*/ 671286 h 731158"/>
                <a:gd name="T10" fmla="*/ 6487885 w 6487885"/>
                <a:gd name="T11" fmla="*/ 214086 h 731158"/>
                <a:gd name="T12" fmla="*/ 6487885 w 6487885"/>
                <a:gd name="T13" fmla="*/ 214086 h 731158"/>
                <a:gd name="T14" fmla="*/ 6487885 w 6487885"/>
                <a:gd name="T15" fmla="*/ 214086 h 731158"/>
                <a:gd name="T16" fmla="*/ 0 60000 65536"/>
                <a:gd name="T17" fmla="*/ 0 60000 65536"/>
                <a:gd name="T18" fmla="*/ 0 60000 65536"/>
                <a:gd name="T19" fmla="*/ 0 60000 65536"/>
                <a:gd name="T20" fmla="*/ 0 60000 65536"/>
                <a:gd name="T21" fmla="*/ 0 60000 65536"/>
                <a:gd name="T22" fmla="*/ 0 60000 65536"/>
                <a:gd name="T23" fmla="*/ 0 60000 65536"/>
                <a:gd name="T24" fmla="*/ 0 w 6487885"/>
                <a:gd name="T25" fmla="*/ 0 h 731158"/>
                <a:gd name="T26" fmla="*/ 6487885 w 6487885"/>
                <a:gd name="T27" fmla="*/ 731158 h 731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7885" h="731158">
                  <a:moveTo>
                    <a:pt x="0" y="410029"/>
                  </a:moveTo>
                  <a:cubicBezTo>
                    <a:pt x="478971" y="205014"/>
                    <a:pt x="957943" y="0"/>
                    <a:pt x="1436914" y="50800"/>
                  </a:cubicBezTo>
                  <a:cubicBezTo>
                    <a:pt x="1915885" y="101600"/>
                    <a:pt x="2393042" y="698500"/>
                    <a:pt x="2873828" y="714829"/>
                  </a:cubicBezTo>
                  <a:cubicBezTo>
                    <a:pt x="3354614" y="731158"/>
                    <a:pt x="3844471" y="156029"/>
                    <a:pt x="4321628" y="148772"/>
                  </a:cubicBezTo>
                  <a:cubicBezTo>
                    <a:pt x="4798785" y="141515"/>
                    <a:pt x="5375728" y="660400"/>
                    <a:pt x="5736771" y="671286"/>
                  </a:cubicBezTo>
                  <a:cubicBezTo>
                    <a:pt x="6097814" y="682172"/>
                    <a:pt x="6487885" y="214086"/>
                    <a:pt x="6487885" y="214086"/>
                  </a:cubicBezTo>
                </a:path>
              </a:pathLst>
            </a:custGeom>
            <a:noFill/>
            <a:ln w="19050" cap="flat" cmpd="sng" algn="ctr">
              <a:solidFill>
                <a:srgbClr val="FF0000"/>
              </a:solidFill>
              <a:prstDash val="solid"/>
              <a:round/>
              <a:headEnd type="none" w="med" len="med"/>
              <a:tailEnd type="none" w="med" len="med"/>
            </a:ln>
          </p:spPr>
          <p:txBody>
            <a:bodyPr/>
            <a:lstStyle/>
            <a:p>
              <a:endParaRPr lang="en-GB"/>
            </a:p>
          </p:txBody>
        </p:sp>
        <p:sp>
          <p:nvSpPr>
            <p:cNvPr id="38951" name="Down Arrow 24"/>
            <p:cNvSpPr>
              <a:spLocks noChangeArrowheads="1"/>
            </p:cNvSpPr>
            <p:nvPr/>
          </p:nvSpPr>
          <p:spPr bwMode="auto">
            <a:xfrm>
              <a:off x="3419872" y="3717032"/>
              <a:ext cx="288032" cy="288032"/>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n-US"/>
            </a:p>
          </p:txBody>
        </p:sp>
        <p:sp>
          <p:nvSpPr>
            <p:cNvPr id="38952" name="Down Arrow 25"/>
            <p:cNvSpPr>
              <a:spLocks noChangeArrowheads="1"/>
            </p:cNvSpPr>
            <p:nvPr/>
          </p:nvSpPr>
          <p:spPr bwMode="auto">
            <a:xfrm>
              <a:off x="4644008" y="4149080"/>
              <a:ext cx="288032" cy="288032"/>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n-US"/>
            </a:p>
          </p:txBody>
        </p:sp>
        <p:sp>
          <p:nvSpPr>
            <p:cNvPr id="38953" name="Down Arrow 26"/>
            <p:cNvSpPr>
              <a:spLocks noChangeArrowheads="1"/>
            </p:cNvSpPr>
            <p:nvPr/>
          </p:nvSpPr>
          <p:spPr bwMode="auto">
            <a:xfrm>
              <a:off x="5940152" y="3933056"/>
              <a:ext cx="288032" cy="288032"/>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n-US"/>
            </a:p>
          </p:txBody>
        </p:sp>
        <p:sp>
          <p:nvSpPr>
            <p:cNvPr id="38954" name="Down Arrow 27"/>
            <p:cNvSpPr>
              <a:spLocks noChangeArrowheads="1"/>
            </p:cNvSpPr>
            <p:nvPr/>
          </p:nvSpPr>
          <p:spPr bwMode="auto">
            <a:xfrm>
              <a:off x="7452320" y="4077072"/>
              <a:ext cx="288032" cy="288032"/>
            </a:xfrm>
            <a:prstGeom prst="downArrow">
              <a:avLst>
                <a:gd name="adj1" fmla="val 50000"/>
                <a:gd name="adj2" fmla="val 50000"/>
              </a:avLst>
            </a:prstGeom>
            <a:solidFill>
              <a:srgbClr val="FF0000"/>
            </a:solidFill>
            <a:ln w="9525" algn="ctr">
              <a:solidFill>
                <a:schemeClr val="tx1"/>
              </a:solidFill>
              <a:round/>
              <a:headEnd/>
              <a:tailEnd/>
            </a:ln>
          </p:spPr>
          <p:txBody>
            <a:bodyPr/>
            <a:lstStyle/>
            <a:p>
              <a:endParaRPr lang="en-US"/>
            </a:p>
          </p:txBody>
        </p:sp>
      </p:grpSp>
      <p:sp>
        <p:nvSpPr>
          <p:cNvPr id="30" name="TextBox 29"/>
          <p:cNvSpPr txBox="1"/>
          <p:nvPr/>
        </p:nvSpPr>
        <p:spPr>
          <a:xfrm>
            <a:off x="8172450" y="6519863"/>
            <a:ext cx="971550" cy="338137"/>
          </a:xfrm>
          <a:prstGeom prst="rect">
            <a:avLst/>
          </a:prstGeom>
          <a:noFill/>
        </p:spPr>
        <p:txBody>
          <a:bodyPr>
            <a:spAutoFit/>
          </a:bodyPr>
          <a:lstStyle/>
          <a:p>
            <a:pPr algn="ctr">
              <a:defRPr/>
            </a:pPr>
            <a:r>
              <a:rPr lang="en-GB" sz="1600">
                <a:solidFill>
                  <a:srgbClr val="00B050"/>
                </a:solidFill>
                <a:latin typeface="+mj-lt"/>
              </a:rPr>
              <a:t>MAS</a:t>
            </a:r>
          </a:p>
        </p:txBody>
      </p:sp>
      <p:sp>
        <p:nvSpPr>
          <p:cNvPr id="31" name="TextBox 30"/>
          <p:cNvSpPr txBox="1"/>
          <p:nvPr/>
        </p:nvSpPr>
        <p:spPr>
          <a:xfrm>
            <a:off x="2843213" y="539750"/>
            <a:ext cx="792162" cy="368300"/>
          </a:xfrm>
          <a:prstGeom prst="rect">
            <a:avLst/>
          </a:prstGeom>
          <a:noFill/>
        </p:spPr>
        <p:txBody>
          <a:bodyPr>
            <a:spAutoFit/>
          </a:bodyPr>
          <a:lstStyle/>
          <a:p>
            <a:pPr algn="ctr">
              <a:defRPr/>
            </a:pPr>
            <a:r>
              <a:rPr lang="en-GB" sz="1800">
                <a:solidFill>
                  <a:srgbClr val="002060"/>
                </a:solidFill>
                <a:latin typeface="+mj-lt"/>
              </a:rPr>
              <a:t>Trust</a:t>
            </a:r>
            <a:endParaRPr lang="en-GB" sz="1400">
              <a:solidFill>
                <a:srgbClr val="002060"/>
              </a:solidFill>
              <a:latin typeface="+mj-lt"/>
            </a:endParaRPr>
          </a:p>
        </p:txBody>
      </p:sp>
      <p:sp>
        <p:nvSpPr>
          <p:cNvPr id="32" name="TextBox 31"/>
          <p:cNvSpPr txBox="1"/>
          <p:nvPr/>
        </p:nvSpPr>
        <p:spPr>
          <a:xfrm>
            <a:off x="7092950" y="1341438"/>
            <a:ext cx="1835150" cy="368300"/>
          </a:xfrm>
          <a:prstGeom prst="rect">
            <a:avLst/>
          </a:prstGeom>
          <a:noFill/>
        </p:spPr>
        <p:txBody>
          <a:bodyPr>
            <a:spAutoFit/>
          </a:bodyPr>
          <a:lstStyle/>
          <a:p>
            <a:pPr algn="ctr">
              <a:defRPr/>
            </a:pPr>
            <a:r>
              <a:rPr lang="en-GB" sz="1800">
                <a:solidFill>
                  <a:srgbClr val="002060"/>
                </a:solidFill>
                <a:latin typeface="+mj-lt"/>
              </a:rPr>
              <a:t>Commitment</a:t>
            </a:r>
          </a:p>
        </p:txBody>
      </p:sp>
      <p:sp>
        <p:nvSpPr>
          <p:cNvPr id="33" name="TextBox 32"/>
          <p:cNvSpPr txBox="1"/>
          <p:nvPr/>
        </p:nvSpPr>
        <p:spPr>
          <a:xfrm>
            <a:off x="6732588" y="836613"/>
            <a:ext cx="1943100" cy="369887"/>
          </a:xfrm>
          <a:prstGeom prst="rect">
            <a:avLst/>
          </a:prstGeom>
          <a:noFill/>
        </p:spPr>
        <p:txBody>
          <a:bodyPr>
            <a:spAutoFit/>
          </a:bodyPr>
          <a:lstStyle/>
          <a:p>
            <a:pPr algn="ctr">
              <a:defRPr/>
            </a:pPr>
            <a:r>
              <a:rPr lang="en-GB" sz="1800">
                <a:solidFill>
                  <a:srgbClr val="002060"/>
                </a:solidFill>
                <a:latin typeface="+mj-lt"/>
              </a:rPr>
              <a:t>Encouragement</a:t>
            </a:r>
          </a:p>
        </p:txBody>
      </p:sp>
      <p:sp>
        <p:nvSpPr>
          <p:cNvPr id="34" name="TextBox 33"/>
          <p:cNvSpPr txBox="1"/>
          <p:nvPr/>
        </p:nvSpPr>
        <p:spPr>
          <a:xfrm>
            <a:off x="5508625" y="188913"/>
            <a:ext cx="1584325" cy="646112"/>
          </a:xfrm>
          <a:prstGeom prst="rect">
            <a:avLst/>
          </a:prstGeom>
          <a:noFill/>
        </p:spPr>
        <p:txBody>
          <a:bodyPr>
            <a:spAutoFit/>
          </a:bodyPr>
          <a:lstStyle/>
          <a:p>
            <a:pPr algn="ctr">
              <a:defRPr/>
            </a:pPr>
            <a:r>
              <a:rPr lang="en-GB" sz="1800">
                <a:solidFill>
                  <a:srgbClr val="002060"/>
                </a:solidFill>
                <a:latin typeface="+mj-lt"/>
              </a:rPr>
              <a:t>Team</a:t>
            </a:r>
            <a:r>
              <a:rPr lang="en-GB" sz="1400">
                <a:solidFill>
                  <a:srgbClr val="002060"/>
                </a:solidFill>
                <a:latin typeface="+mj-lt"/>
              </a:rPr>
              <a:t> </a:t>
            </a:r>
            <a:r>
              <a:rPr lang="en-GB" sz="1800">
                <a:solidFill>
                  <a:srgbClr val="002060"/>
                </a:solidFill>
                <a:latin typeface="+mj-lt"/>
              </a:rPr>
              <a:t>Working</a:t>
            </a:r>
          </a:p>
        </p:txBody>
      </p:sp>
      <p:sp>
        <p:nvSpPr>
          <p:cNvPr id="35" name="TextBox 34"/>
          <p:cNvSpPr txBox="1"/>
          <p:nvPr/>
        </p:nvSpPr>
        <p:spPr>
          <a:xfrm>
            <a:off x="4140200" y="549275"/>
            <a:ext cx="1584325" cy="368300"/>
          </a:xfrm>
          <a:prstGeom prst="rect">
            <a:avLst/>
          </a:prstGeom>
          <a:noFill/>
        </p:spPr>
        <p:txBody>
          <a:bodyPr>
            <a:spAutoFit/>
          </a:bodyPr>
          <a:lstStyle/>
          <a:p>
            <a:pPr algn="ctr">
              <a:defRPr/>
            </a:pPr>
            <a:r>
              <a:rPr lang="en-GB" sz="1800">
                <a:solidFill>
                  <a:srgbClr val="002060"/>
                </a:solidFill>
                <a:latin typeface="+mj-lt"/>
              </a:rPr>
              <a:t>Involvement</a:t>
            </a:r>
          </a:p>
        </p:txBody>
      </p:sp>
      <p:sp>
        <p:nvSpPr>
          <p:cNvPr id="36" name="TextBox 35"/>
          <p:cNvSpPr txBox="1"/>
          <p:nvPr/>
        </p:nvSpPr>
        <p:spPr>
          <a:xfrm>
            <a:off x="3419475" y="115888"/>
            <a:ext cx="1296988" cy="369887"/>
          </a:xfrm>
          <a:prstGeom prst="rect">
            <a:avLst/>
          </a:prstGeom>
          <a:noFill/>
        </p:spPr>
        <p:txBody>
          <a:bodyPr>
            <a:spAutoFit/>
          </a:bodyPr>
          <a:lstStyle/>
          <a:p>
            <a:pPr algn="ctr">
              <a:defRPr/>
            </a:pPr>
            <a:r>
              <a:rPr lang="en-GB" sz="1800">
                <a:solidFill>
                  <a:srgbClr val="002060"/>
                </a:solidFill>
                <a:latin typeface="+mj-lt"/>
              </a:rPr>
              <a:t>Security</a:t>
            </a:r>
          </a:p>
        </p:txBody>
      </p:sp>
      <p:sp>
        <p:nvSpPr>
          <p:cNvPr id="37" name="TextBox 36"/>
          <p:cNvSpPr txBox="1"/>
          <p:nvPr/>
        </p:nvSpPr>
        <p:spPr>
          <a:xfrm>
            <a:off x="4356100" y="1412875"/>
            <a:ext cx="1944688" cy="646113"/>
          </a:xfrm>
          <a:prstGeom prst="rect">
            <a:avLst/>
          </a:prstGeom>
          <a:noFill/>
        </p:spPr>
        <p:txBody>
          <a:bodyPr>
            <a:spAutoFit/>
          </a:bodyPr>
          <a:lstStyle/>
          <a:p>
            <a:pPr algn="ctr">
              <a:defRPr/>
            </a:pPr>
            <a:r>
              <a:rPr lang="en-GB" sz="1800">
                <a:solidFill>
                  <a:srgbClr val="002060"/>
                </a:solidFill>
                <a:latin typeface="+mj-lt"/>
              </a:rPr>
              <a:t>Career</a:t>
            </a:r>
            <a:r>
              <a:rPr lang="en-GB" sz="1400">
                <a:solidFill>
                  <a:srgbClr val="002060"/>
                </a:solidFill>
                <a:latin typeface="+mj-lt"/>
              </a:rPr>
              <a:t> </a:t>
            </a:r>
            <a:r>
              <a:rPr lang="en-GB" sz="1800">
                <a:solidFill>
                  <a:srgbClr val="002060"/>
                </a:solidFill>
                <a:latin typeface="+mj-lt"/>
              </a:rPr>
              <a:t>Opportunity</a:t>
            </a:r>
          </a:p>
        </p:txBody>
      </p:sp>
      <p:sp>
        <p:nvSpPr>
          <p:cNvPr id="38" name="TextBox 37"/>
          <p:cNvSpPr txBox="1"/>
          <p:nvPr/>
        </p:nvSpPr>
        <p:spPr>
          <a:xfrm>
            <a:off x="2411413" y="1116013"/>
            <a:ext cx="1944687" cy="368300"/>
          </a:xfrm>
          <a:prstGeom prst="rect">
            <a:avLst/>
          </a:prstGeom>
          <a:noFill/>
        </p:spPr>
        <p:txBody>
          <a:bodyPr>
            <a:spAutoFit/>
          </a:bodyPr>
          <a:lstStyle/>
          <a:p>
            <a:pPr algn="ctr">
              <a:defRPr/>
            </a:pPr>
            <a:r>
              <a:rPr lang="en-GB" sz="1800">
                <a:solidFill>
                  <a:srgbClr val="002060"/>
                </a:solidFill>
                <a:latin typeface="+mj-lt"/>
              </a:rPr>
              <a:t>Communication</a:t>
            </a:r>
          </a:p>
        </p:txBody>
      </p:sp>
      <p:sp>
        <p:nvSpPr>
          <p:cNvPr id="39" name="TextBox 38"/>
          <p:cNvSpPr txBox="1"/>
          <p:nvPr/>
        </p:nvSpPr>
        <p:spPr>
          <a:xfrm>
            <a:off x="2411413" y="1989138"/>
            <a:ext cx="1512887" cy="368300"/>
          </a:xfrm>
          <a:prstGeom prst="rect">
            <a:avLst/>
          </a:prstGeom>
          <a:noFill/>
        </p:spPr>
        <p:txBody>
          <a:bodyPr>
            <a:spAutoFit/>
          </a:bodyPr>
          <a:lstStyle/>
          <a:p>
            <a:pPr algn="ctr">
              <a:defRPr/>
            </a:pPr>
            <a:r>
              <a:rPr lang="en-GB" sz="1800">
                <a:solidFill>
                  <a:schemeClr val="bg2">
                    <a:lumMod val="75000"/>
                  </a:schemeClr>
                </a:solidFill>
                <a:latin typeface="+mj-lt"/>
              </a:rPr>
              <a:t>Uncertainty</a:t>
            </a:r>
            <a:endParaRPr lang="en-GB" sz="1400">
              <a:solidFill>
                <a:schemeClr val="bg2">
                  <a:lumMod val="75000"/>
                </a:schemeClr>
              </a:solidFill>
              <a:latin typeface="+mj-lt"/>
            </a:endParaRPr>
          </a:p>
        </p:txBody>
      </p:sp>
      <p:sp>
        <p:nvSpPr>
          <p:cNvPr id="40" name="TextBox 39"/>
          <p:cNvSpPr txBox="1"/>
          <p:nvPr/>
        </p:nvSpPr>
        <p:spPr>
          <a:xfrm>
            <a:off x="3779838" y="2205038"/>
            <a:ext cx="1584325" cy="646112"/>
          </a:xfrm>
          <a:prstGeom prst="rect">
            <a:avLst/>
          </a:prstGeom>
          <a:noFill/>
        </p:spPr>
        <p:txBody>
          <a:bodyPr>
            <a:spAutoFit/>
          </a:bodyPr>
          <a:lstStyle/>
          <a:p>
            <a:pPr algn="ctr">
              <a:defRPr/>
            </a:pPr>
            <a:r>
              <a:rPr lang="en-GB" sz="1800">
                <a:solidFill>
                  <a:schemeClr val="bg2">
                    <a:lumMod val="75000"/>
                  </a:schemeClr>
                </a:solidFill>
                <a:latin typeface="+mj-lt"/>
              </a:rPr>
              <a:t>Rotten culture</a:t>
            </a:r>
          </a:p>
        </p:txBody>
      </p:sp>
      <p:sp>
        <p:nvSpPr>
          <p:cNvPr id="41" name="TextBox 40"/>
          <p:cNvSpPr txBox="1"/>
          <p:nvPr/>
        </p:nvSpPr>
        <p:spPr>
          <a:xfrm>
            <a:off x="5003800" y="2420938"/>
            <a:ext cx="1784350" cy="646112"/>
          </a:xfrm>
          <a:prstGeom prst="rect">
            <a:avLst/>
          </a:prstGeom>
          <a:noFill/>
        </p:spPr>
        <p:txBody>
          <a:bodyPr>
            <a:spAutoFit/>
          </a:bodyPr>
          <a:lstStyle/>
          <a:p>
            <a:pPr algn="ctr">
              <a:defRPr/>
            </a:pPr>
            <a:r>
              <a:rPr lang="en-GB" sz="1800">
                <a:solidFill>
                  <a:schemeClr val="bg2">
                    <a:lumMod val="75000"/>
                  </a:schemeClr>
                </a:solidFill>
                <a:latin typeface="+mj-lt"/>
              </a:rPr>
              <a:t>Poor relationships</a:t>
            </a:r>
          </a:p>
        </p:txBody>
      </p:sp>
      <p:sp>
        <p:nvSpPr>
          <p:cNvPr id="42" name="TextBox 41"/>
          <p:cNvSpPr txBox="1"/>
          <p:nvPr/>
        </p:nvSpPr>
        <p:spPr>
          <a:xfrm>
            <a:off x="6156325" y="1989138"/>
            <a:ext cx="1223963" cy="368300"/>
          </a:xfrm>
          <a:prstGeom prst="rect">
            <a:avLst/>
          </a:prstGeom>
          <a:noFill/>
        </p:spPr>
        <p:txBody>
          <a:bodyPr>
            <a:spAutoFit/>
          </a:bodyPr>
          <a:lstStyle/>
          <a:p>
            <a:pPr algn="ctr">
              <a:defRPr/>
            </a:pPr>
            <a:r>
              <a:rPr lang="en-GB" sz="1800">
                <a:solidFill>
                  <a:schemeClr val="bg2">
                    <a:lumMod val="75000"/>
                  </a:schemeClr>
                </a:solidFill>
                <a:latin typeface="+mj-lt"/>
              </a:rPr>
              <a:t>Boredom</a:t>
            </a:r>
          </a:p>
        </p:txBody>
      </p:sp>
      <p:sp>
        <p:nvSpPr>
          <p:cNvPr id="43" name="TextBox 42"/>
          <p:cNvSpPr txBox="1"/>
          <p:nvPr/>
        </p:nvSpPr>
        <p:spPr>
          <a:xfrm>
            <a:off x="6621463" y="2278063"/>
            <a:ext cx="1695450" cy="646112"/>
          </a:xfrm>
          <a:prstGeom prst="rect">
            <a:avLst/>
          </a:prstGeom>
          <a:noFill/>
        </p:spPr>
        <p:txBody>
          <a:bodyPr>
            <a:spAutoFit/>
          </a:bodyPr>
          <a:lstStyle/>
          <a:p>
            <a:pPr algn="ctr">
              <a:defRPr/>
            </a:pPr>
            <a:r>
              <a:rPr lang="en-GB" sz="1800">
                <a:solidFill>
                  <a:schemeClr val="bg2">
                    <a:lumMod val="75000"/>
                  </a:schemeClr>
                </a:solidFill>
                <a:latin typeface="+mj-lt"/>
              </a:rPr>
              <a:t>Heavy Workload</a:t>
            </a:r>
          </a:p>
        </p:txBody>
      </p:sp>
      <p:sp>
        <p:nvSpPr>
          <p:cNvPr id="44" name="TextBox 43"/>
          <p:cNvSpPr txBox="1"/>
          <p:nvPr/>
        </p:nvSpPr>
        <p:spPr>
          <a:xfrm>
            <a:off x="7524750" y="2916238"/>
            <a:ext cx="1619250" cy="368300"/>
          </a:xfrm>
          <a:prstGeom prst="rect">
            <a:avLst/>
          </a:prstGeom>
          <a:noFill/>
        </p:spPr>
        <p:txBody>
          <a:bodyPr>
            <a:spAutoFit/>
          </a:bodyPr>
          <a:lstStyle/>
          <a:p>
            <a:pPr algn="ctr">
              <a:defRPr/>
            </a:pPr>
            <a:r>
              <a:rPr lang="en-GB" sz="1800">
                <a:solidFill>
                  <a:schemeClr val="bg2">
                    <a:lumMod val="75000"/>
                  </a:schemeClr>
                </a:solidFill>
                <a:latin typeface="+mj-lt"/>
              </a:rPr>
              <a:t>Harassment</a:t>
            </a:r>
          </a:p>
        </p:txBody>
      </p:sp>
      <p:sp>
        <p:nvSpPr>
          <p:cNvPr id="45" name="TextBox 44"/>
          <p:cNvSpPr txBox="1"/>
          <p:nvPr/>
        </p:nvSpPr>
        <p:spPr>
          <a:xfrm>
            <a:off x="6804025" y="3275013"/>
            <a:ext cx="1533525" cy="369887"/>
          </a:xfrm>
          <a:prstGeom prst="rect">
            <a:avLst/>
          </a:prstGeom>
          <a:noFill/>
        </p:spPr>
        <p:txBody>
          <a:bodyPr>
            <a:spAutoFit/>
          </a:bodyPr>
          <a:lstStyle/>
          <a:p>
            <a:pPr algn="ctr">
              <a:defRPr/>
            </a:pPr>
            <a:r>
              <a:rPr lang="en-GB" sz="1800">
                <a:solidFill>
                  <a:schemeClr val="bg2">
                    <a:lumMod val="75000"/>
                  </a:schemeClr>
                </a:solidFill>
                <a:latin typeface="+mj-lt"/>
              </a:rPr>
              <a:t>Exhaustion</a:t>
            </a:r>
          </a:p>
        </p:txBody>
      </p:sp>
      <p:sp>
        <p:nvSpPr>
          <p:cNvPr id="46" name="TextBox 45"/>
          <p:cNvSpPr txBox="1"/>
          <p:nvPr/>
        </p:nvSpPr>
        <p:spPr>
          <a:xfrm>
            <a:off x="7596188" y="3789363"/>
            <a:ext cx="1152525" cy="368300"/>
          </a:xfrm>
          <a:prstGeom prst="rect">
            <a:avLst/>
          </a:prstGeom>
          <a:noFill/>
        </p:spPr>
        <p:txBody>
          <a:bodyPr>
            <a:spAutoFit/>
          </a:bodyPr>
          <a:lstStyle/>
          <a:p>
            <a:pPr algn="ctr">
              <a:defRPr/>
            </a:pPr>
            <a:r>
              <a:rPr lang="en-GB" sz="1800">
                <a:solidFill>
                  <a:schemeClr val="bg2">
                    <a:lumMod val="75000"/>
                  </a:schemeClr>
                </a:solidFill>
                <a:latin typeface="+mj-lt"/>
              </a:rPr>
              <a:t>Conflict</a:t>
            </a:r>
          </a:p>
        </p:txBody>
      </p:sp>
      <p:sp>
        <p:nvSpPr>
          <p:cNvPr id="47" name="TextBox 46"/>
          <p:cNvSpPr txBox="1"/>
          <p:nvPr/>
        </p:nvSpPr>
        <p:spPr>
          <a:xfrm>
            <a:off x="5580063" y="3708400"/>
            <a:ext cx="1800225" cy="368300"/>
          </a:xfrm>
          <a:prstGeom prst="rect">
            <a:avLst/>
          </a:prstGeom>
          <a:noFill/>
        </p:spPr>
        <p:txBody>
          <a:bodyPr>
            <a:spAutoFit/>
          </a:bodyPr>
          <a:lstStyle/>
          <a:p>
            <a:pPr algn="ctr">
              <a:defRPr/>
            </a:pPr>
            <a:r>
              <a:rPr lang="en-GB" sz="1800">
                <a:solidFill>
                  <a:schemeClr val="bg2">
                    <a:lumMod val="75000"/>
                  </a:schemeClr>
                </a:solidFill>
                <a:latin typeface="+mj-lt"/>
              </a:rPr>
              <a:t>Discrimination</a:t>
            </a:r>
          </a:p>
        </p:txBody>
      </p:sp>
      <p:sp>
        <p:nvSpPr>
          <p:cNvPr id="48" name="TextBox 47"/>
          <p:cNvSpPr txBox="1"/>
          <p:nvPr/>
        </p:nvSpPr>
        <p:spPr>
          <a:xfrm>
            <a:off x="4140200" y="3716338"/>
            <a:ext cx="1436688" cy="647700"/>
          </a:xfrm>
          <a:prstGeom prst="rect">
            <a:avLst/>
          </a:prstGeom>
          <a:noFill/>
        </p:spPr>
        <p:txBody>
          <a:bodyPr>
            <a:spAutoFit/>
          </a:bodyPr>
          <a:lstStyle/>
          <a:p>
            <a:pPr algn="ctr">
              <a:defRPr/>
            </a:pPr>
            <a:r>
              <a:rPr lang="en-GB" sz="1800">
                <a:solidFill>
                  <a:schemeClr val="bg2">
                    <a:lumMod val="75000"/>
                  </a:schemeClr>
                </a:solidFill>
                <a:latin typeface="+mj-lt"/>
              </a:rPr>
              <a:t>No challenge</a:t>
            </a:r>
          </a:p>
        </p:txBody>
      </p:sp>
      <p:sp>
        <p:nvSpPr>
          <p:cNvPr id="49" name="TextBox 48"/>
          <p:cNvSpPr txBox="1"/>
          <p:nvPr/>
        </p:nvSpPr>
        <p:spPr>
          <a:xfrm>
            <a:off x="2268538" y="3141663"/>
            <a:ext cx="1500187" cy="922337"/>
          </a:xfrm>
          <a:prstGeom prst="rect">
            <a:avLst/>
          </a:prstGeom>
          <a:noFill/>
        </p:spPr>
        <p:txBody>
          <a:bodyPr>
            <a:spAutoFit/>
          </a:bodyPr>
          <a:lstStyle/>
          <a:p>
            <a:pPr algn="ctr">
              <a:defRPr/>
            </a:pPr>
            <a:r>
              <a:rPr lang="en-GB" sz="1800">
                <a:solidFill>
                  <a:schemeClr val="bg2">
                    <a:lumMod val="75000"/>
                  </a:schemeClr>
                </a:solidFill>
                <a:latin typeface="+mj-lt"/>
              </a:rPr>
              <a:t>Rigid working practices</a:t>
            </a:r>
          </a:p>
        </p:txBody>
      </p:sp>
      <p:sp>
        <p:nvSpPr>
          <p:cNvPr id="50" name="TextBox 49"/>
          <p:cNvSpPr txBox="1"/>
          <p:nvPr/>
        </p:nvSpPr>
        <p:spPr>
          <a:xfrm>
            <a:off x="2627313" y="2492375"/>
            <a:ext cx="1636712" cy="646113"/>
          </a:xfrm>
          <a:prstGeom prst="rect">
            <a:avLst/>
          </a:prstGeom>
          <a:noFill/>
        </p:spPr>
        <p:txBody>
          <a:bodyPr>
            <a:spAutoFit/>
          </a:bodyPr>
          <a:lstStyle/>
          <a:p>
            <a:pPr algn="ctr">
              <a:defRPr/>
            </a:pPr>
            <a:r>
              <a:rPr lang="en-GB" sz="1800">
                <a:solidFill>
                  <a:schemeClr val="bg2">
                    <a:lumMod val="75000"/>
                  </a:schemeClr>
                </a:solidFill>
                <a:latin typeface="+mj-lt"/>
              </a:rPr>
              <a:t>No</a:t>
            </a:r>
            <a:r>
              <a:rPr lang="en-GB" sz="1400">
                <a:solidFill>
                  <a:schemeClr val="bg2">
                    <a:lumMod val="75000"/>
                  </a:schemeClr>
                </a:solidFill>
                <a:latin typeface="+mj-lt"/>
              </a:rPr>
              <a:t> </a:t>
            </a:r>
            <a:r>
              <a:rPr lang="en-GB" sz="1800">
                <a:solidFill>
                  <a:schemeClr val="bg2">
                    <a:lumMod val="75000"/>
                  </a:schemeClr>
                </a:solidFill>
                <a:latin typeface="+mj-lt"/>
              </a:rPr>
              <a:t>involvement</a:t>
            </a:r>
          </a:p>
        </p:txBody>
      </p:sp>
      <p:sp>
        <p:nvSpPr>
          <p:cNvPr id="55" name="TextBox 54"/>
          <p:cNvSpPr txBox="1"/>
          <p:nvPr/>
        </p:nvSpPr>
        <p:spPr>
          <a:xfrm>
            <a:off x="2484438" y="4992688"/>
            <a:ext cx="1511300" cy="369887"/>
          </a:xfrm>
          <a:prstGeom prst="rect">
            <a:avLst/>
          </a:prstGeom>
          <a:noFill/>
        </p:spPr>
        <p:txBody>
          <a:bodyPr>
            <a:spAutoFit/>
          </a:bodyPr>
          <a:lstStyle/>
          <a:p>
            <a:pPr algn="ctr">
              <a:defRPr/>
            </a:pPr>
            <a:r>
              <a:rPr lang="en-GB" sz="1800">
                <a:solidFill>
                  <a:srgbClr val="C00000"/>
                </a:solidFill>
                <a:latin typeface="+mj-lt"/>
              </a:rPr>
              <a:t>Procedures</a:t>
            </a:r>
          </a:p>
        </p:txBody>
      </p:sp>
      <p:sp>
        <p:nvSpPr>
          <p:cNvPr id="56" name="TextBox 55"/>
          <p:cNvSpPr txBox="1"/>
          <p:nvPr/>
        </p:nvSpPr>
        <p:spPr>
          <a:xfrm>
            <a:off x="7308850" y="4941888"/>
            <a:ext cx="1727200" cy="922337"/>
          </a:xfrm>
          <a:prstGeom prst="rect">
            <a:avLst/>
          </a:prstGeom>
          <a:noFill/>
        </p:spPr>
        <p:txBody>
          <a:bodyPr>
            <a:spAutoFit/>
          </a:bodyPr>
          <a:lstStyle/>
          <a:p>
            <a:pPr algn="ctr">
              <a:defRPr/>
            </a:pPr>
            <a:r>
              <a:rPr lang="en-GB" sz="1800">
                <a:solidFill>
                  <a:srgbClr val="C00000"/>
                </a:solidFill>
                <a:latin typeface="+mj-lt"/>
              </a:rPr>
              <a:t>Employee Assistance Programmes</a:t>
            </a:r>
          </a:p>
        </p:txBody>
      </p:sp>
      <p:sp>
        <p:nvSpPr>
          <p:cNvPr id="57" name="TextBox 56"/>
          <p:cNvSpPr txBox="1"/>
          <p:nvPr/>
        </p:nvSpPr>
        <p:spPr>
          <a:xfrm>
            <a:off x="5872163" y="4941888"/>
            <a:ext cx="1436687" cy="368300"/>
          </a:xfrm>
          <a:prstGeom prst="rect">
            <a:avLst/>
          </a:prstGeom>
          <a:noFill/>
        </p:spPr>
        <p:txBody>
          <a:bodyPr>
            <a:spAutoFit/>
          </a:bodyPr>
          <a:lstStyle/>
          <a:p>
            <a:pPr algn="ctr">
              <a:defRPr/>
            </a:pPr>
            <a:r>
              <a:rPr lang="en-GB" sz="1800">
                <a:solidFill>
                  <a:srgbClr val="C00000"/>
                </a:solidFill>
                <a:latin typeface="+mj-lt"/>
              </a:rPr>
              <a:t>Policies</a:t>
            </a:r>
          </a:p>
        </p:txBody>
      </p:sp>
      <p:sp>
        <p:nvSpPr>
          <p:cNvPr id="58" name="TextBox 57"/>
          <p:cNvSpPr txBox="1"/>
          <p:nvPr/>
        </p:nvSpPr>
        <p:spPr>
          <a:xfrm>
            <a:off x="3995738" y="4868863"/>
            <a:ext cx="1655762" cy="646112"/>
          </a:xfrm>
          <a:prstGeom prst="rect">
            <a:avLst/>
          </a:prstGeom>
          <a:noFill/>
        </p:spPr>
        <p:txBody>
          <a:bodyPr>
            <a:spAutoFit/>
          </a:bodyPr>
          <a:lstStyle/>
          <a:p>
            <a:pPr algn="ctr">
              <a:defRPr/>
            </a:pPr>
            <a:r>
              <a:rPr lang="en-GB" sz="1800">
                <a:solidFill>
                  <a:srgbClr val="C00000"/>
                </a:solidFill>
                <a:latin typeface="+mj-lt"/>
              </a:rPr>
              <a:t>Occupational Health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04900" y="2133600"/>
            <a:ext cx="6996113"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solidFill>
                  <a:schemeClr val="accent1">
                    <a:lumMod val="75000"/>
                  </a:schemeClr>
                </a:solidFill>
              </a:rPr>
              <a:t>How would you describe an engaging manager?</a:t>
            </a:r>
          </a:p>
        </p:txBody>
      </p:sp>
      <p:pic>
        <p:nvPicPr>
          <p:cNvPr id="39939" name="Picture 2" descr="Happy satff banner.png"/>
          <p:cNvPicPr>
            <a:picLocks noChangeAspect="1"/>
          </p:cNvPicPr>
          <p:nvPr/>
        </p:nvPicPr>
        <p:blipFill>
          <a:blip r:embed="rId3" cstate="print">
            <a:clrChange>
              <a:clrFrom>
                <a:srgbClr val="93A1B2"/>
              </a:clrFrom>
              <a:clrTo>
                <a:srgbClr val="93A1B2">
                  <a:alpha val="0"/>
                </a:srgbClr>
              </a:clrTo>
            </a:clrChange>
            <a:lum bright="12000"/>
          </a:blip>
          <a:srcRect/>
          <a:stretch>
            <a:fillRect/>
          </a:stretch>
        </p:blipFill>
        <p:spPr bwMode="auto">
          <a:xfrm>
            <a:off x="0" y="4884738"/>
            <a:ext cx="9144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87450" y="115888"/>
            <a:ext cx="6769100" cy="830262"/>
          </a:xfrm>
          <a:prstGeom prst="rect">
            <a:avLst/>
          </a:prstGeom>
        </p:spPr>
        <p:txBody>
          <a:bodyPr>
            <a:spAutoFit/>
          </a:bodyPr>
          <a:lstStyle/>
          <a:p>
            <a:pPr>
              <a:defRPr/>
            </a:pPr>
            <a:r>
              <a:rPr lang="en-GB" dirty="0">
                <a:solidFill>
                  <a:schemeClr val="accent1">
                    <a:lumMod val="75000"/>
                  </a:schemeClr>
                </a:solidFill>
                <a:latin typeface="+mj-lt"/>
                <a:ea typeface="+mj-ea"/>
                <a:cs typeface="+mj-cs"/>
              </a:rPr>
              <a:t>Institute of Employment Studies (2009) </a:t>
            </a:r>
          </a:p>
          <a:p>
            <a:pPr>
              <a:defRPr/>
            </a:pPr>
            <a:r>
              <a:rPr lang="en-GB" dirty="0">
                <a:solidFill>
                  <a:schemeClr val="accent1">
                    <a:lumMod val="75000"/>
                  </a:schemeClr>
                </a:solidFill>
                <a:latin typeface="+mj-lt"/>
                <a:ea typeface="+mj-ea"/>
                <a:cs typeface="+mj-cs"/>
              </a:rPr>
              <a:t>           found that Engaging Managers were:</a:t>
            </a:r>
          </a:p>
        </p:txBody>
      </p:sp>
      <p:sp>
        <p:nvSpPr>
          <p:cNvPr id="6" name="Rectangle 5"/>
          <p:cNvSpPr/>
          <p:nvPr/>
        </p:nvSpPr>
        <p:spPr>
          <a:xfrm>
            <a:off x="179388" y="1052513"/>
            <a:ext cx="8640762" cy="5021262"/>
          </a:xfrm>
          <a:prstGeom prst="rect">
            <a:avLst/>
          </a:prstGeom>
        </p:spPr>
        <p:txBody>
          <a:bodyPr>
            <a:spAutoFit/>
          </a:bodyPr>
          <a:lstStyle/>
          <a:p>
            <a:pPr marL="336550" indent="-336550">
              <a:lnSpc>
                <a:spcPct val="90000"/>
              </a:lnSpc>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GB" altLang="en-US" sz="2200" b="0" dirty="0">
                <a:solidFill>
                  <a:srgbClr val="000099"/>
                </a:solidFill>
                <a:latin typeface="Arial" charset="0"/>
                <a:cs typeface="Arial" charset="0"/>
              </a:rPr>
              <a:t>Approachable, honest and open</a:t>
            </a:r>
          </a:p>
          <a:p>
            <a:pPr marL="336550" indent="-336550">
              <a:lnSpc>
                <a:spcPct val="90000"/>
              </a:lnSpc>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GB" altLang="en-US" sz="2200" b="0" dirty="0">
                <a:solidFill>
                  <a:srgbClr val="000099"/>
                </a:solidFill>
                <a:latin typeface="Arial" charset="0"/>
                <a:cs typeface="Arial" charset="0"/>
              </a:rPr>
              <a:t>Demonstrates an understanding of the possible impact of changes or decisions on employees</a:t>
            </a:r>
          </a:p>
          <a:p>
            <a:pPr marL="336550" indent="-336550">
              <a:lnSpc>
                <a:spcPct val="90000"/>
              </a:lnSpc>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GB" altLang="en-US" sz="2200" b="0" dirty="0">
                <a:solidFill>
                  <a:srgbClr val="000099"/>
                </a:solidFill>
                <a:latin typeface="Arial" charset="0"/>
                <a:cs typeface="Arial" charset="0"/>
              </a:rPr>
              <a:t>Has a good approach to managing performance, giving praise and recognition</a:t>
            </a:r>
          </a:p>
          <a:p>
            <a:pPr marL="336550" indent="-336550">
              <a:lnSpc>
                <a:spcPct val="90000"/>
              </a:lnSpc>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GB" altLang="en-US" sz="2200" b="0" dirty="0">
                <a:solidFill>
                  <a:srgbClr val="000099"/>
                </a:solidFill>
                <a:latin typeface="Arial" charset="0"/>
                <a:cs typeface="Arial" charset="0"/>
              </a:rPr>
              <a:t>Effective in their use of appraisals and one-to-ones, encouraging teams and giving feedback</a:t>
            </a:r>
          </a:p>
          <a:p>
            <a:pPr marL="336550" indent="-336550">
              <a:lnSpc>
                <a:spcPct val="90000"/>
              </a:lnSpc>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GB" altLang="en-US" sz="2200" b="0" dirty="0">
                <a:solidFill>
                  <a:srgbClr val="000099"/>
                </a:solidFill>
                <a:latin typeface="Arial" charset="0"/>
                <a:cs typeface="Arial" charset="0"/>
              </a:rPr>
              <a:t>Ensures access to resources, passing on knowledge and skills</a:t>
            </a:r>
          </a:p>
          <a:p>
            <a:pPr marL="336550" indent="-336550">
              <a:lnSpc>
                <a:spcPct val="90000"/>
              </a:lnSpc>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GB" altLang="en-US" sz="2200" b="0" dirty="0">
                <a:solidFill>
                  <a:srgbClr val="000099"/>
                </a:solidFill>
                <a:latin typeface="Arial" charset="0"/>
                <a:cs typeface="Arial" charset="0"/>
              </a:rPr>
              <a:t>Supports individual development, providing training opportunities and challenging work</a:t>
            </a:r>
          </a:p>
          <a:p>
            <a:pPr marL="336550" indent="-336550">
              <a:lnSpc>
                <a:spcPct val="90000"/>
              </a:lnSpc>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GB" altLang="en-US" sz="2200" b="0" dirty="0">
                <a:solidFill>
                  <a:srgbClr val="000099"/>
                </a:solidFill>
                <a:latin typeface="Arial" charset="0"/>
                <a:cs typeface="Arial" charset="0"/>
              </a:rPr>
              <a:t>Effectively tackles poor performance as soon as it occurs by being firm and clear about standards expected, taking action quickly but fairly</a:t>
            </a:r>
          </a:p>
          <a:p>
            <a:pPr marL="336550" indent="-336550" algn="r">
              <a:buClr>
                <a:srgbClr val="404040"/>
              </a:buCl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a:pPr>
            <a:r>
              <a:rPr lang="en-US" altLang="en-US" i="1" dirty="0">
                <a:solidFill>
                  <a:schemeClr val="accent1">
                    <a:lumMod val="75000"/>
                  </a:schemeClr>
                </a:solidFill>
                <a:latin typeface="+mj-lt"/>
                <a:ea typeface="+mj-ea"/>
                <a:cs typeface="+mj-cs"/>
              </a:rPr>
              <a:t>Are you this manager?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nvGraphicFramePr>
        <p:xfrm>
          <a:off x="1043608" y="332656"/>
          <a:ext cx="6864424"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3"/>
          <p:cNvSpPr>
            <a:spLocks noChangeArrowheads="1"/>
          </p:cNvSpPr>
          <p:nvPr/>
        </p:nvSpPr>
        <p:spPr bwMode="auto">
          <a:xfrm>
            <a:off x="0" y="5084763"/>
            <a:ext cx="4427538" cy="1773237"/>
          </a:xfrm>
          <a:prstGeom prst="rect">
            <a:avLst/>
          </a:prstGeom>
          <a:solidFill>
            <a:schemeClr val="bg1"/>
          </a:solidFill>
          <a:ln w="9525" algn="ctr">
            <a:noFill/>
            <a:round/>
            <a:headEnd/>
            <a:tailEnd/>
          </a:ln>
        </p:spPr>
        <p:txBody>
          <a:bodyPr/>
          <a:lstStyle/>
          <a:p>
            <a:endParaRPr lang="en-US"/>
          </a:p>
        </p:txBody>
      </p:sp>
      <p:sp>
        <p:nvSpPr>
          <p:cNvPr id="45059" name="Rectangle 22"/>
          <p:cNvSpPr>
            <a:spLocks noChangeArrowheads="1"/>
          </p:cNvSpPr>
          <p:nvPr/>
        </p:nvSpPr>
        <p:spPr bwMode="auto">
          <a:xfrm>
            <a:off x="7524750" y="0"/>
            <a:ext cx="1619250" cy="1511300"/>
          </a:xfrm>
          <a:prstGeom prst="rect">
            <a:avLst/>
          </a:prstGeom>
          <a:solidFill>
            <a:schemeClr val="bg1"/>
          </a:solidFill>
          <a:ln w="9525" algn="ctr">
            <a:noFill/>
            <a:round/>
            <a:headEnd/>
            <a:tailEnd/>
          </a:ln>
        </p:spPr>
        <p:txBody>
          <a:bodyPr/>
          <a:lstStyle/>
          <a:p>
            <a:endParaRPr lang="en-US"/>
          </a:p>
        </p:txBody>
      </p:sp>
      <p:sp>
        <p:nvSpPr>
          <p:cNvPr id="4" name="Freeform 3"/>
          <p:cNvSpPr/>
          <p:nvPr/>
        </p:nvSpPr>
        <p:spPr>
          <a:xfrm>
            <a:off x="3478446" y="340659"/>
            <a:ext cx="2258710" cy="1222196"/>
          </a:xfrm>
          <a:custGeom>
            <a:avLst/>
            <a:gdLst>
              <a:gd name="connsiteX0" fmla="*/ 0 w 3011613"/>
              <a:gd name="connsiteY0" fmla="*/ 203703 h 1222196"/>
              <a:gd name="connsiteX1" fmla="*/ 203703 w 3011613"/>
              <a:gd name="connsiteY1" fmla="*/ 0 h 1222196"/>
              <a:gd name="connsiteX2" fmla="*/ 2807910 w 3011613"/>
              <a:gd name="connsiteY2" fmla="*/ 0 h 1222196"/>
              <a:gd name="connsiteX3" fmla="*/ 3011613 w 3011613"/>
              <a:gd name="connsiteY3" fmla="*/ 203703 h 1222196"/>
              <a:gd name="connsiteX4" fmla="*/ 3011613 w 3011613"/>
              <a:gd name="connsiteY4" fmla="*/ 1018493 h 1222196"/>
              <a:gd name="connsiteX5" fmla="*/ 2807910 w 3011613"/>
              <a:gd name="connsiteY5" fmla="*/ 1222196 h 1222196"/>
              <a:gd name="connsiteX6" fmla="*/ 203703 w 3011613"/>
              <a:gd name="connsiteY6" fmla="*/ 1222196 h 1222196"/>
              <a:gd name="connsiteX7" fmla="*/ 0 w 3011613"/>
              <a:gd name="connsiteY7" fmla="*/ 1018493 h 1222196"/>
              <a:gd name="connsiteX8" fmla="*/ 0 w 3011613"/>
              <a:gd name="connsiteY8" fmla="*/ 203703 h 122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613" h="1222196">
                <a:moveTo>
                  <a:pt x="0" y="203703"/>
                </a:moveTo>
                <a:cubicBezTo>
                  <a:pt x="0" y="91201"/>
                  <a:pt x="91201" y="0"/>
                  <a:pt x="203703" y="0"/>
                </a:cubicBezTo>
                <a:lnTo>
                  <a:pt x="2807910" y="0"/>
                </a:lnTo>
                <a:cubicBezTo>
                  <a:pt x="2920412" y="0"/>
                  <a:pt x="3011613" y="91201"/>
                  <a:pt x="3011613" y="203703"/>
                </a:cubicBezTo>
                <a:lnTo>
                  <a:pt x="3011613" y="1018493"/>
                </a:lnTo>
                <a:cubicBezTo>
                  <a:pt x="3011613" y="1130995"/>
                  <a:pt x="2920412" y="1222196"/>
                  <a:pt x="2807910" y="1222196"/>
                </a:cubicBezTo>
                <a:lnTo>
                  <a:pt x="203703" y="1222196"/>
                </a:lnTo>
                <a:cubicBezTo>
                  <a:pt x="91201" y="1222196"/>
                  <a:pt x="0" y="1130995"/>
                  <a:pt x="0" y="1018493"/>
                </a:cubicBezTo>
                <a:lnTo>
                  <a:pt x="0" y="203703"/>
                </a:lnTo>
                <a:close/>
              </a:path>
            </a:pathLst>
          </a:custGeom>
          <a:solidFill>
            <a:srgbClr val="1976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20623" tIns="120623" rIns="120623" bIns="120623" spcCol="1270" anchor="ctr"/>
          <a:lstStyle/>
          <a:p>
            <a:pPr algn="ctr" defTabSz="711200" fontAlgn="auto">
              <a:lnSpc>
                <a:spcPct val="90000"/>
              </a:lnSpc>
              <a:spcBef>
                <a:spcPts val="0"/>
              </a:spcBef>
              <a:spcAft>
                <a:spcPct val="35000"/>
              </a:spcAft>
              <a:buFont typeface="Times New Roman" charset="0"/>
              <a:buNone/>
              <a:defRPr/>
            </a:pPr>
            <a:r>
              <a:rPr lang="en-GB" sz="1600">
                <a:solidFill>
                  <a:prstClr val="white"/>
                </a:solidFill>
              </a:rPr>
              <a:t>Staff Experience Management/ Staff Experience Awareness Sessions</a:t>
            </a:r>
          </a:p>
        </p:txBody>
      </p:sp>
      <p:sp>
        <p:nvSpPr>
          <p:cNvPr id="5" name="Freeform 4"/>
          <p:cNvSpPr/>
          <p:nvPr/>
        </p:nvSpPr>
        <p:spPr>
          <a:xfrm>
            <a:off x="6320509" y="1266711"/>
            <a:ext cx="1657490" cy="1092045"/>
          </a:xfrm>
          <a:custGeom>
            <a:avLst/>
            <a:gdLst>
              <a:gd name="connsiteX0" fmla="*/ 0 w 2209986"/>
              <a:gd name="connsiteY0" fmla="*/ 182011 h 1092045"/>
              <a:gd name="connsiteX1" fmla="*/ 182011 w 2209986"/>
              <a:gd name="connsiteY1" fmla="*/ 0 h 1092045"/>
              <a:gd name="connsiteX2" fmla="*/ 2027975 w 2209986"/>
              <a:gd name="connsiteY2" fmla="*/ 0 h 1092045"/>
              <a:gd name="connsiteX3" fmla="*/ 2209986 w 2209986"/>
              <a:gd name="connsiteY3" fmla="*/ 182011 h 1092045"/>
              <a:gd name="connsiteX4" fmla="*/ 2209986 w 2209986"/>
              <a:gd name="connsiteY4" fmla="*/ 910034 h 1092045"/>
              <a:gd name="connsiteX5" fmla="*/ 2027975 w 2209986"/>
              <a:gd name="connsiteY5" fmla="*/ 1092045 h 1092045"/>
              <a:gd name="connsiteX6" fmla="*/ 182011 w 2209986"/>
              <a:gd name="connsiteY6" fmla="*/ 1092045 h 1092045"/>
              <a:gd name="connsiteX7" fmla="*/ 0 w 2209986"/>
              <a:gd name="connsiteY7" fmla="*/ 910034 h 1092045"/>
              <a:gd name="connsiteX8" fmla="*/ 0 w 2209986"/>
              <a:gd name="connsiteY8" fmla="*/ 182011 h 109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9986" h="1092045">
                <a:moveTo>
                  <a:pt x="0" y="182011"/>
                </a:moveTo>
                <a:cubicBezTo>
                  <a:pt x="0" y="81489"/>
                  <a:pt x="81489" y="0"/>
                  <a:pt x="182011" y="0"/>
                </a:cubicBezTo>
                <a:lnTo>
                  <a:pt x="2027975" y="0"/>
                </a:lnTo>
                <a:cubicBezTo>
                  <a:pt x="2128497" y="0"/>
                  <a:pt x="2209986" y="81489"/>
                  <a:pt x="2209986" y="182011"/>
                </a:cubicBezTo>
                <a:lnTo>
                  <a:pt x="2209986" y="910034"/>
                </a:lnTo>
                <a:cubicBezTo>
                  <a:pt x="2209986" y="1010556"/>
                  <a:pt x="2128497" y="1092045"/>
                  <a:pt x="2027975" y="1092045"/>
                </a:cubicBezTo>
                <a:lnTo>
                  <a:pt x="182011" y="1092045"/>
                </a:lnTo>
                <a:cubicBezTo>
                  <a:pt x="81489" y="1092045"/>
                  <a:pt x="0" y="1010556"/>
                  <a:pt x="0" y="910034"/>
                </a:cubicBezTo>
                <a:lnTo>
                  <a:pt x="0" y="182011"/>
                </a:lnTo>
                <a:close/>
              </a:path>
            </a:pathLst>
          </a:custGeom>
          <a:solidFill>
            <a:srgbClr val="B265FF"/>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lIns="114269" tIns="114269" rIns="114269" bIns="114269" anchor="ctr"/>
          <a:lstStyle/>
          <a:p>
            <a:pPr algn="ctr" defTabSz="711200" fontAlgn="auto">
              <a:lnSpc>
                <a:spcPct val="90000"/>
              </a:lnSpc>
              <a:spcBef>
                <a:spcPts val="0"/>
              </a:spcBef>
              <a:spcAft>
                <a:spcPct val="35000"/>
              </a:spcAft>
              <a:defRPr/>
            </a:pPr>
            <a:r>
              <a:rPr lang="en-GB" altLang="en-US" sz="1600" dirty="0">
                <a:solidFill>
                  <a:srgbClr val="FFFFFF"/>
                </a:solidFill>
                <a:latin typeface="+mj-lt"/>
              </a:rPr>
              <a:t>‘</a:t>
            </a:r>
            <a:r>
              <a:rPr lang="en-GB" sz="1600" dirty="0">
                <a:solidFill>
                  <a:srgbClr val="FFFFFF"/>
                </a:solidFill>
                <a:latin typeface="+mj-lt"/>
              </a:rPr>
              <a:t>iMatter</a:t>
            </a:r>
            <a:r>
              <a:rPr lang="en-GB" altLang="en-US" sz="1600" dirty="0">
                <a:solidFill>
                  <a:srgbClr val="FFFFFF"/>
                </a:solidFill>
                <a:latin typeface="+mj-lt"/>
              </a:rPr>
              <a:t>’</a:t>
            </a:r>
            <a:r>
              <a:rPr lang="en-GB" sz="1600" dirty="0">
                <a:solidFill>
                  <a:srgbClr val="FFFFFF"/>
                </a:solidFill>
                <a:latin typeface="+mj-lt"/>
              </a:rPr>
              <a:t> Questionnaire</a:t>
            </a:r>
          </a:p>
        </p:txBody>
      </p:sp>
      <p:sp>
        <p:nvSpPr>
          <p:cNvPr id="6" name="Freeform 5"/>
          <p:cNvSpPr/>
          <p:nvPr/>
        </p:nvSpPr>
        <p:spPr>
          <a:xfrm>
            <a:off x="7470569" y="3086607"/>
            <a:ext cx="1221536" cy="1165779"/>
          </a:xfrm>
          <a:custGeom>
            <a:avLst/>
            <a:gdLst>
              <a:gd name="connsiteX0" fmla="*/ 0 w 1628715"/>
              <a:gd name="connsiteY0" fmla="*/ 194300 h 1165779"/>
              <a:gd name="connsiteX1" fmla="*/ 194300 w 1628715"/>
              <a:gd name="connsiteY1" fmla="*/ 0 h 1165779"/>
              <a:gd name="connsiteX2" fmla="*/ 1434415 w 1628715"/>
              <a:gd name="connsiteY2" fmla="*/ 0 h 1165779"/>
              <a:gd name="connsiteX3" fmla="*/ 1628715 w 1628715"/>
              <a:gd name="connsiteY3" fmla="*/ 194300 h 1165779"/>
              <a:gd name="connsiteX4" fmla="*/ 1628715 w 1628715"/>
              <a:gd name="connsiteY4" fmla="*/ 971479 h 1165779"/>
              <a:gd name="connsiteX5" fmla="*/ 1434415 w 1628715"/>
              <a:gd name="connsiteY5" fmla="*/ 1165779 h 1165779"/>
              <a:gd name="connsiteX6" fmla="*/ 194300 w 1628715"/>
              <a:gd name="connsiteY6" fmla="*/ 1165779 h 1165779"/>
              <a:gd name="connsiteX7" fmla="*/ 0 w 1628715"/>
              <a:gd name="connsiteY7" fmla="*/ 971479 h 1165779"/>
              <a:gd name="connsiteX8" fmla="*/ 0 w 1628715"/>
              <a:gd name="connsiteY8" fmla="*/ 194300 h 116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15" h="1165779">
                <a:moveTo>
                  <a:pt x="0" y="194300"/>
                </a:moveTo>
                <a:cubicBezTo>
                  <a:pt x="0" y="86991"/>
                  <a:pt x="86991" y="0"/>
                  <a:pt x="194300" y="0"/>
                </a:cubicBezTo>
                <a:lnTo>
                  <a:pt x="1434415" y="0"/>
                </a:lnTo>
                <a:cubicBezTo>
                  <a:pt x="1541724" y="0"/>
                  <a:pt x="1628715" y="86991"/>
                  <a:pt x="1628715" y="194300"/>
                </a:cubicBezTo>
                <a:lnTo>
                  <a:pt x="1628715" y="971479"/>
                </a:lnTo>
                <a:cubicBezTo>
                  <a:pt x="1628715" y="1078788"/>
                  <a:pt x="1541724" y="1165779"/>
                  <a:pt x="1434415" y="1165779"/>
                </a:cubicBezTo>
                <a:lnTo>
                  <a:pt x="194300" y="1165779"/>
                </a:lnTo>
                <a:cubicBezTo>
                  <a:pt x="86991" y="1165779"/>
                  <a:pt x="0" y="1078788"/>
                  <a:pt x="0" y="971479"/>
                </a:cubicBezTo>
                <a:lnTo>
                  <a:pt x="0" y="194300"/>
                </a:lnTo>
                <a:close/>
              </a:path>
            </a:pathLst>
          </a:custGeom>
          <a:solidFill>
            <a:srgbClr val="FF99CC"/>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lIns="117869" tIns="117869" rIns="117869" bIns="117869"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Team Report Received</a:t>
            </a:r>
          </a:p>
        </p:txBody>
      </p:sp>
      <p:sp>
        <p:nvSpPr>
          <p:cNvPr id="7" name="Freeform 6"/>
          <p:cNvSpPr/>
          <p:nvPr/>
        </p:nvSpPr>
        <p:spPr>
          <a:xfrm>
            <a:off x="6398902" y="4914063"/>
            <a:ext cx="2101279" cy="824210"/>
          </a:xfrm>
          <a:custGeom>
            <a:avLst/>
            <a:gdLst>
              <a:gd name="connsiteX0" fmla="*/ 0 w 2801705"/>
              <a:gd name="connsiteY0" fmla="*/ 137371 h 824210"/>
              <a:gd name="connsiteX1" fmla="*/ 137371 w 2801705"/>
              <a:gd name="connsiteY1" fmla="*/ 0 h 824210"/>
              <a:gd name="connsiteX2" fmla="*/ 2664334 w 2801705"/>
              <a:gd name="connsiteY2" fmla="*/ 0 h 824210"/>
              <a:gd name="connsiteX3" fmla="*/ 2801705 w 2801705"/>
              <a:gd name="connsiteY3" fmla="*/ 137371 h 824210"/>
              <a:gd name="connsiteX4" fmla="*/ 2801705 w 2801705"/>
              <a:gd name="connsiteY4" fmla="*/ 686839 h 824210"/>
              <a:gd name="connsiteX5" fmla="*/ 2664334 w 2801705"/>
              <a:gd name="connsiteY5" fmla="*/ 824210 h 824210"/>
              <a:gd name="connsiteX6" fmla="*/ 137371 w 2801705"/>
              <a:gd name="connsiteY6" fmla="*/ 824210 h 824210"/>
              <a:gd name="connsiteX7" fmla="*/ 0 w 2801705"/>
              <a:gd name="connsiteY7" fmla="*/ 686839 h 824210"/>
              <a:gd name="connsiteX8" fmla="*/ 0 w 2801705"/>
              <a:gd name="connsiteY8" fmla="*/ 137371 h 8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705" h="824210">
                <a:moveTo>
                  <a:pt x="0" y="137371"/>
                </a:moveTo>
                <a:cubicBezTo>
                  <a:pt x="0" y="61503"/>
                  <a:pt x="61503" y="0"/>
                  <a:pt x="137371" y="0"/>
                </a:cubicBezTo>
                <a:lnTo>
                  <a:pt x="2664334" y="0"/>
                </a:lnTo>
                <a:cubicBezTo>
                  <a:pt x="2740202" y="0"/>
                  <a:pt x="2801705" y="61503"/>
                  <a:pt x="2801705" y="137371"/>
                </a:cubicBezTo>
                <a:lnTo>
                  <a:pt x="2801705" y="686839"/>
                </a:lnTo>
                <a:cubicBezTo>
                  <a:pt x="2801705" y="762707"/>
                  <a:pt x="2740202" y="824210"/>
                  <a:pt x="2664334" y="824210"/>
                </a:cubicBezTo>
                <a:lnTo>
                  <a:pt x="137371" y="824210"/>
                </a:lnTo>
                <a:cubicBezTo>
                  <a:pt x="61503" y="824210"/>
                  <a:pt x="0" y="762707"/>
                  <a:pt x="0" y="686839"/>
                </a:cubicBezTo>
                <a:lnTo>
                  <a:pt x="0" y="137371"/>
                </a:lnTo>
                <a:close/>
              </a:path>
            </a:pathLst>
          </a:custGeom>
          <a:solidFill>
            <a:srgbClr val="FF7111"/>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lIns="101195" tIns="101195" rIns="101195" bIns="101195"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Report Discussed with Team</a:t>
            </a:r>
          </a:p>
        </p:txBody>
      </p:sp>
      <p:sp>
        <p:nvSpPr>
          <p:cNvPr id="8" name="Freeform 7"/>
          <p:cNvSpPr/>
          <p:nvPr/>
        </p:nvSpPr>
        <p:spPr>
          <a:xfrm rot="21145531">
            <a:off x="3098800" y="598488"/>
            <a:ext cx="4294188" cy="5724525"/>
          </a:xfrm>
          <a:custGeom>
            <a:avLst/>
            <a:gdLst/>
            <a:ahLst/>
            <a:cxnLst/>
            <a:rect l="0" t="0" r="0" b="0"/>
            <a:pathLst>
              <a:path>
                <a:moveTo>
                  <a:pt x="3636646" y="5617811"/>
                </a:moveTo>
                <a:arcTo wR="2862276" hR="2862276" stAng="4458203" swAng="1178939"/>
              </a:path>
            </a:pathLst>
          </a:custGeom>
          <a:solidFill>
            <a:srgbClr val="FF7111"/>
          </a:solidFill>
          <a:ln w="38100">
            <a:solidFill>
              <a:srgbClr val="FF7111"/>
            </a:solidFill>
            <a:tailEnd type="arrow"/>
          </a:ln>
        </p:spPr>
        <p:style>
          <a:lnRef idx="1">
            <a:scrgbClr r="0" g="0" b="0"/>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9" name="Freeform 8"/>
          <p:cNvSpPr/>
          <p:nvPr/>
        </p:nvSpPr>
        <p:spPr>
          <a:xfrm>
            <a:off x="3736075" y="5098917"/>
            <a:ext cx="2001081" cy="1278711"/>
          </a:xfrm>
          <a:custGeom>
            <a:avLst/>
            <a:gdLst>
              <a:gd name="connsiteX0" fmla="*/ 0 w 2270014"/>
              <a:gd name="connsiteY0" fmla="*/ 172423 h 1034515"/>
              <a:gd name="connsiteX1" fmla="*/ 172423 w 2270014"/>
              <a:gd name="connsiteY1" fmla="*/ 0 h 1034515"/>
              <a:gd name="connsiteX2" fmla="*/ 2097591 w 2270014"/>
              <a:gd name="connsiteY2" fmla="*/ 0 h 1034515"/>
              <a:gd name="connsiteX3" fmla="*/ 2270014 w 2270014"/>
              <a:gd name="connsiteY3" fmla="*/ 172423 h 1034515"/>
              <a:gd name="connsiteX4" fmla="*/ 2270014 w 2270014"/>
              <a:gd name="connsiteY4" fmla="*/ 862092 h 1034515"/>
              <a:gd name="connsiteX5" fmla="*/ 2097591 w 2270014"/>
              <a:gd name="connsiteY5" fmla="*/ 1034515 h 1034515"/>
              <a:gd name="connsiteX6" fmla="*/ 172423 w 2270014"/>
              <a:gd name="connsiteY6" fmla="*/ 1034515 h 1034515"/>
              <a:gd name="connsiteX7" fmla="*/ 0 w 2270014"/>
              <a:gd name="connsiteY7" fmla="*/ 862092 h 1034515"/>
              <a:gd name="connsiteX8" fmla="*/ 0 w 2270014"/>
              <a:gd name="connsiteY8" fmla="*/ 172423 h 103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014" h="1034515">
                <a:moveTo>
                  <a:pt x="0" y="172423"/>
                </a:moveTo>
                <a:cubicBezTo>
                  <a:pt x="0" y="77196"/>
                  <a:pt x="77196" y="0"/>
                  <a:pt x="172423" y="0"/>
                </a:cubicBezTo>
                <a:lnTo>
                  <a:pt x="2097591" y="0"/>
                </a:lnTo>
                <a:cubicBezTo>
                  <a:pt x="2192818" y="0"/>
                  <a:pt x="2270014" y="77196"/>
                  <a:pt x="2270014" y="172423"/>
                </a:cubicBezTo>
                <a:lnTo>
                  <a:pt x="2270014" y="862092"/>
                </a:lnTo>
                <a:cubicBezTo>
                  <a:pt x="2270014" y="957319"/>
                  <a:pt x="2192818" y="1034515"/>
                  <a:pt x="2097591" y="1034515"/>
                </a:cubicBezTo>
                <a:lnTo>
                  <a:pt x="172423" y="1034515"/>
                </a:lnTo>
                <a:cubicBezTo>
                  <a:pt x="77196" y="1034515"/>
                  <a:pt x="0" y="957319"/>
                  <a:pt x="0" y="862092"/>
                </a:cubicBezTo>
                <a:lnTo>
                  <a:pt x="0" y="172423"/>
                </a:lnTo>
                <a:close/>
              </a:path>
            </a:pathLst>
          </a:custGeom>
          <a:solidFill>
            <a:srgbClr val="DE0000"/>
          </a:solid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lIns="111461" tIns="111461" rIns="111461" bIns="111461"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Team Agree Areas of Improvement</a:t>
            </a:r>
          </a:p>
        </p:txBody>
      </p:sp>
      <p:sp>
        <p:nvSpPr>
          <p:cNvPr id="10" name="Freeform 9"/>
          <p:cNvSpPr/>
          <p:nvPr/>
        </p:nvSpPr>
        <p:spPr>
          <a:xfrm rot="515809">
            <a:off x="884238" y="490538"/>
            <a:ext cx="4292600" cy="5724525"/>
          </a:xfrm>
          <a:custGeom>
            <a:avLst/>
            <a:gdLst/>
            <a:ahLst/>
            <a:cxnLst/>
            <a:rect l="0" t="0" r="0" b="0"/>
            <a:pathLst>
              <a:path>
                <a:moveTo>
                  <a:pt x="3029976" y="5719635"/>
                </a:moveTo>
                <a:arcTo wR="2862276" hR="2862276" stAng="5198468" swAng="1209650"/>
              </a:path>
            </a:pathLst>
          </a:custGeom>
          <a:solidFill>
            <a:srgbClr val="DE0000"/>
          </a:solidFill>
          <a:ln w="38100">
            <a:solidFill>
              <a:srgbClr val="DE0000"/>
            </a:solidFill>
            <a:tailEnd type="arrow"/>
          </a:ln>
        </p:spPr>
        <p:style>
          <a:lnRef idx="1">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71248" y="4738746"/>
            <a:ext cx="2422903" cy="1137439"/>
          </a:xfrm>
          <a:custGeom>
            <a:avLst/>
            <a:gdLst>
              <a:gd name="connsiteX0" fmla="*/ 0 w 2807817"/>
              <a:gd name="connsiteY0" fmla="*/ 165933 h 995579"/>
              <a:gd name="connsiteX1" fmla="*/ 165933 w 2807817"/>
              <a:gd name="connsiteY1" fmla="*/ 0 h 995579"/>
              <a:gd name="connsiteX2" fmla="*/ 2641884 w 2807817"/>
              <a:gd name="connsiteY2" fmla="*/ 0 h 995579"/>
              <a:gd name="connsiteX3" fmla="*/ 2807817 w 2807817"/>
              <a:gd name="connsiteY3" fmla="*/ 165933 h 995579"/>
              <a:gd name="connsiteX4" fmla="*/ 2807817 w 2807817"/>
              <a:gd name="connsiteY4" fmla="*/ 829646 h 995579"/>
              <a:gd name="connsiteX5" fmla="*/ 2641884 w 2807817"/>
              <a:gd name="connsiteY5" fmla="*/ 995579 h 995579"/>
              <a:gd name="connsiteX6" fmla="*/ 165933 w 2807817"/>
              <a:gd name="connsiteY6" fmla="*/ 995579 h 995579"/>
              <a:gd name="connsiteX7" fmla="*/ 0 w 2807817"/>
              <a:gd name="connsiteY7" fmla="*/ 829646 h 995579"/>
              <a:gd name="connsiteX8" fmla="*/ 0 w 2807817"/>
              <a:gd name="connsiteY8" fmla="*/ 165933 h 99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817" h="995579">
                <a:moveTo>
                  <a:pt x="0" y="165933"/>
                </a:moveTo>
                <a:cubicBezTo>
                  <a:pt x="0" y="74291"/>
                  <a:pt x="74291" y="0"/>
                  <a:pt x="165933" y="0"/>
                </a:cubicBezTo>
                <a:lnTo>
                  <a:pt x="2641884" y="0"/>
                </a:lnTo>
                <a:cubicBezTo>
                  <a:pt x="2733526" y="0"/>
                  <a:pt x="2807817" y="74291"/>
                  <a:pt x="2807817" y="165933"/>
                </a:cubicBezTo>
                <a:lnTo>
                  <a:pt x="2807817" y="829646"/>
                </a:lnTo>
                <a:cubicBezTo>
                  <a:pt x="2807817" y="921288"/>
                  <a:pt x="2733526" y="995579"/>
                  <a:pt x="2641884" y="995579"/>
                </a:cubicBezTo>
                <a:lnTo>
                  <a:pt x="165933" y="995579"/>
                </a:lnTo>
                <a:cubicBezTo>
                  <a:pt x="74291" y="995579"/>
                  <a:pt x="0" y="921288"/>
                  <a:pt x="0" y="829646"/>
                </a:cubicBezTo>
                <a:lnTo>
                  <a:pt x="0" y="165933"/>
                </a:lnTo>
                <a:close/>
              </a:path>
            </a:pathLst>
          </a:custGeom>
          <a:solidFill>
            <a:srgbClr val="1DC4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09560" tIns="109560" rIns="109560" bIns="109560"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Action Plan Agreed  &amp; Signed Off by Team </a:t>
            </a:r>
          </a:p>
        </p:txBody>
      </p:sp>
      <p:sp>
        <p:nvSpPr>
          <p:cNvPr id="12" name="Freeform 11"/>
          <p:cNvSpPr/>
          <p:nvPr/>
        </p:nvSpPr>
        <p:spPr>
          <a:xfrm>
            <a:off x="480366" y="2934231"/>
            <a:ext cx="1537310" cy="1151207"/>
          </a:xfrm>
          <a:custGeom>
            <a:avLst/>
            <a:gdLst>
              <a:gd name="connsiteX0" fmla="*/ 0 w 1874253"/>
              <a:gd name="connsiteY0" fmla="*/ 191872 h 1151207"/>
              <a:gd name="connsiteX1" fmla="*/ 191872 w 1874253"/>
              <a:gd name="connsiteY1" fmla="*/ 0 h 1151207"/>
              <a:gd name="connsiteX2" fmla="*/ 1682381 w 1874253"/>
              <a:gd name="connsiteY2" fmla="*/ 0 h 1151207"/>
              <a:gd name="connsiteX3" fmla="*/ 1874253 w 1874253"/>
              <a:gd name="connsiteY3" fmla="*/ 191872 h 1151207"/>
              <a:gd name="connsiteX4" fmla="*/ 1874253 w 1874253"/>
              <a:gd name="connsiteY4" fmla="*/ 959335 h 1151207"/>
              <a:gd name="connsiteX5" fmla="*/ 1682381 w 1874253"/>
              <a:gd name="connsiteY5" fmla="*/ 1151207 h 1151207"/>
              <a:gd name="connsiteX6" fmla="*/ 191872 w 1874253"/>
              <a:gd name="connsiteY6" fmla="*/ 1151207 h 1151207"/>
              <a:gd name="connsiteX7" fmla="*/ 0 w 1874253"/>
              <a:gd name="connsiteY7" fmla="*/ 959335 h 1151207"/>
              <a:gd name="connsiteX8" fmla="*/ 0 w 1874253"/>
              <a:gd name="connsiteY8" fmla="*/ 191872 h 11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253" h="1151207">
                <a:moveTo>
                  <a:pt x="0" y="191872"/>
                </a:moveTo>
                <a:cubicBezTo>
                  <a:pt x="0" y="85904"/>
                  <a:pt x="85904" y="0"/>
                  <a:pt x="191872" y="0"/>
                </a:cubicBezTo>
                <a:lnTo>
                  <a:pt x="1682381" y="0"/>
                </a:lnTo>
                <a:cubicBezTo>
                  <a:pt x="1788349" y="0"/>
                  <a:pt x="1874253" y="85904"/>
                  <a:pt x="1874253" y="191872"/>
                </a:cubicBezTo>
                <a:lnTo>
                  <a:pt x="1874253" y="959335"/>
                </a:lnTo>
                <a:cubicBezTo>
                  <a:pt x="1874253" y="1065303"/>
                  <a:pt x="1788349" y="1151207"/>
                  <a:pt x="1682381" y="1151207"/>
                </a:cubicBezTo>
                <a:lnTo>
                  <a:pt x="191872" y="1151207"/>
                </a:lnTo>
                <a:cubicBezTo>
                  <a:pt x="85904" y="1151207"/>
                  <a:pt x="0" y="1065303"/>
                  <a:pt x="0" y="959335"/>
                </a:cubicBezTo>
                <a:lnTo>
                  <a:pt x="0" y="191872"/>
                </a:lnTo>
                <a:close/>
              </a:path>
            </a:pathLst>
          </a:custGeom>
          <a:solidFill>
            <a:schemeClr val="accent5">
              <a:lumMod val="75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117157" tIns="117157" rIns="117157" bIns="117157"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Monitoring &amp; Review of Actions</a:t>
            </a:r>
          </a:p>
        </p:txBody>
      </p:sp>
      <p:sp>
        <p:nvSpPr>
          <p:cNvPr id="13" name="Freeform 12"/>
          <p:cNvSpPr/>
          <p:nvPr/>
        </p:nvSpPr>
        <p:spPr>
          <a:xfrm>
            <a:off x="1048234" y="1026397"/>
            <a:ext cx="1430274" cy="1286221"/>
          </a:xfrm>
          <a:custGeom>
            <a:avLst/>
            <a:gdLst>
              <a:gd name="connsiteX0" fmla="*/ 0 w 1907032"/>
              <a:gd name="connsiteY0" fmla="*/ 214374 h 1286221"/>
              <a:gd name="connsiteX1" fmla="*/ 214374 w 1907032"/>
              <a:gd name="connsiteY1" fmla="*/ 0 h 1286221"/>
              <a:gd name="connsiteX2" fmla="*/ 1692658 w 1907032"/>
              <a:gd name="connsiteY2" fmla="*/ 0 h 1286221"/>
              <a:gd name="connsiteX3" fmla="*/ 1907032 w 1907032"/>
              <a:gd name="connsiteY3" fmla="*/ 214374 h 1286221"/>
              <a:gd name="connsiteX4" fmla="*/ 1907032 w 1907032"/>
              <a:gd name="connsiteY4" fmla="*/ 1071847 h 1286221"/>
              <a:gd name="connsiteX5" fmla="*/ 1692658 w 1907032"/>
              <a:gd name="connsiteY5" fmla="*/ 1286221 h 1286221"/>
              <a:gd name="connsiteX6" fmla="*/ 214374 w 1907032"/>
              <a:gd name="connsiteY6" fmla="*/ 1286221 h 1286221"/>
              <a:gd name="connsiteX7" fmla="*/ 0 w 1907032"/>
              <a:gd name="connsiteY7" fmla="*/ 1071847 h 1286221"/>
              <a:gd name="connsiteX8" fmla="*/ 0 w 1907032"/>
              <a:gd name="connsiteY8" fmla="*/ 214374 h 12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032" h="1286221">
                <a:moveTo>
                  <a:pt x="0" y="214374"/>
                </a:moveTo>
                <a:cubicBezTo>
                  <a:pt x="0" y="95979"/>
                  <a:pt x="95979" y="0"/>
                  <a:pt x="214374" y="0"/>
                </a:cubicBezTo>
                <a:lnTo>
                  <a:pt x="1692658" y="0"/>
                </a:lnTo>
                <a:cubicBezTo>
                  <a:pt x="1811053" y="0"/>
                  <a:pt x="1907032" y="95979"/>
                  <a:pt x="1907032" y="214374"/>
                </a:cubicBezTo>
                <a:lnTo>
                  <a:pt x="1907032" y="1071847"/>
                </a:lnTo>
                <a:cubicBezTo>
                  <a:pt x="1907032" y="1190242"/>
                  <a:pt x="1811053" y="1286221"/>
                  <a:pt x="1692658" y="1286221"/>
                </a:cubicBezTo>
                <a:lnTo>
                  <a:pt x="214374" y="1286221"/>
                </a:lnTo>
                <a:cubicBezTo>
                  <a:pt x="95979" y="1286221"/>
                  <a:pt x="0" y="1190242"/>
                  <a:pt x="0" y="1071847"/>
                </a:cubicBezTo>
                <a:lnTo>
                  <a:pt x="0" y="214374"/>
                </a:lnTo>
                <a:close/>
              </a:path>
            </a:pathLst>
          </a:custGeom>
          <a:solidFill>
            <a:srgbClr val="41CF41"/>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123748" tIns="123748" rIns="123748" bIns="123748"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Sharing Learning</a:t>
            </a:r>
          </a:p>
        </p:txBody>
      </p:sp>
      <p:sp>
        <p:nvSpPr>
          <p:cNvPr id="14" name="Freeform 13"/>
          <p:cNvSpPr/>
          <p:nvPr/>
        </p:nvSpPr>
        <p:spPr>
          <a:xfrm>
            <a:off x="107950" y="808038"/>
            <a:ext cx="4292600" cy="5724525"/>
          </a:xfrm>
          <a:custGeom>
            <a:avLst/>
            <a:gdLst/>
            <a:ahLst/>
            <a:cxnLst/>
            <a:rect l="0" t="0" r="0" b="0"/>
            <a:pathLst>
              <a:path>
                <a:moveTo>
                  <a:pt x="2126109" y="96289"/>
                </a:moveTo>
                <a:arcTo wR="2862276" hR="2862276" stAng="15305775" swAng="950197"/>
              </a:path>
            </a:pathLst>
          </a:custGeom>
          <a:solidFill>
            <a:srgbClr val="41CF41"/>
          </a:solidFill>
          <a:ln w="38100">
            <a:solidFill>
              <a:srgbClr val="00B050"/>
            </a:solidFill>
            <a:tailEnd type="arrow"/>
          </a:ln>
        </p:spPr>
        <p:style>
          <a:lnRef idx="1">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478446" y="340659"/>
            <a:ext cx="2258710" cy="1222196"/>
          </a:xfrm>
          <a:custGeom>
            <a:avLst/>
            <a:gdLst>
              <a:gd name="connsiteX0" fmla="*/ 0 w 3011613"/>
              <a:gd name="connsiteY0" fmla="*/ 203703 h 1222196"/>
              <a:gd name="connsiteX1" fmla="*/ 203703 w 3011613"/>
              <a:gd name="connsiteY1" fmla="*/ 0 h 1222196"/>
              <a:gd name="connsiteX2" fmla="*/ 2807910 w 3011613"/>
              <a:gd name="connsiteY2" fmla="*/ 0 h 1222196"/>
              <a:gd name="connsiteX3" fmla="*/ 3011613 w 3011613"/>
              <a:gd name="connsiteY3" fmla="*/ 203703 h 1222196"/>
              <a:gd name="connsiteX4" fmla="*/ 3011613 w 3011613"/>
              <a:gd name="connsiteY4" fmla="*/ 1018493 h 1222196"/>
              <a:gd name="connsiteX5" fmla="*/ 2807910 w 3011613"/>
              <a:gd name="connsiteY5" fmla="*/ 1222196 h 1222196"/>
              <a:gd name="connsiteX6" fmla="*/ 203703 w 3011613"/>
              <a:gd name="connsiteY6" fmla="*/ 1222196 h 1222196"/>
              <a:gd name="connsiteX7" fmla="*/ 0 w 3011613"/>
              <a:gd name="connsiteY7" fmla="*/ 1018493 h 1222196"/>
              <a:gd name="connsiteX8" fmla="*/ 0 w 3011613"/>
              <a:gd name="connsiteY8" fmla="*/ 203703 h 122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613" h="1222196">
                <a:moveTo>
                  <a:pt x="0" y="203703"/>
                </a:moveTo>
                <a:cubicBezTo>
                  <a:pt x="0" y="91201"/>
                  <a:pt x="91201" y="0"/>
                  <a:pt x="203703" y="0"/>
                </a:cubicBezTo>
                <a:lnTo>
                  <a:pt x="2807910" y="0"/>
                </a:lnTo>
                <a:cubicBezTo>
                  <a:pt x="2920412" y="0"/>
                  <a:pt x="3011613" y="91201"/>
                  <a:pt x="3011613" y="203703"/>
                </a:cubicBezTo>
                <a:lnTo>
                  <a:pt x="3011613" y="1018493"/>
                </a:lnTo>
                <a:cubicBezTo>
                  <a:pt x="3011613" y="1130995"/>
                  <a:pt x="2920412" y="1222196"/>
                  <a:pt x="2807910" y="1222196"/>
                </a:cubicBezTo>
                <a:lnTo>
                  <a:pt x="203703" y="1222196"/>
                </a:lnTo>
                <a:cubicBezTo>
                  <a:pt x="91201" y="1222196"/>
                  <a:pt x="0" y="1130995"/>
                  <a:pt x="0" y="1018493"/>
                </a:cubicBezTo>
                <a:lnTo>
                  <a:pt x="0" y="203703"/>
                </a:lnTo>
                <a:close/>
              </a:path>
            </a:pathLst>
          </a:custGeom>
          <a:solidFill>
            <a:srgbClr val="1976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20623" tIns="120623" rIns="120623" bIns="120623"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Awareness sessions</a:t>
            </a:r>
          </a:p>
        </p:txBody>
      </p:sp>
      <p:sp>
        <p:nvSpPr>
          <p:cNvPr id="16" name="Freeform 15"/>
          <p:cNvSpPr/>
          <p:nvPr/>
        </p:nvSpPr>
        <p:spPr>
          <a:xfrm>
            <a:off x="3433763" y="-715963"/>
            <a:ext cx="4294187" cy="5724526"/>
          </a:xfrm>
          <a:custGeom>
            <a:avLst/>
            <a:gdLst/>
            <a:ahLst/>
            <a:cxnLst/>
            <a:rect l="0" t="0" r="0" b="0"/>
            <a:pathLst>
              <a:path>
                <a:moveTo>
                  <a:pt x="4593254" y="5141823"/>
                </a:moveTo>
                <a:arcTo wR="2862276" hR="2862276" stAng="3167323" swAng="837468"/>
              </a:path>
            </a:pathLst>
          </a:custGeom>
          <a:noFill/>
          <a:ln w="38100">
            <a:solidFill>
              <a:srgbClr val="FF99CC"/>
            </a:solidFill>
            <a:tailEnd type="arrow"/>
          </a:ln>
        </p:spPr>
        <p:style>
          <a:lnRef idx="1">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855913" y="806450"/>
            <a:ext cx="4294187" cy="5726113"/>
          </a:xfrm>
          <a:custGeom>
            <a:avLst/>
            <a:gdLst/>
            <a:ahLst/>
            <a:cxnLst/>
            <a:rect l="0" t="0" r="0" b="0"/>
            <a:pathLst>
              <a:path>
                <a:moveTo>
                  <a:pt x="3178535" y="17525"/>
                </a:moveTo>
                <a:arcTo wR="2862276" hR="2862276" stAng="16580622" swAng="1254837"/>
              </a:path>
            </a:pathLst>
          </a:custGeom>
          <a:solidFill>
            <a:srgbClr val="0066FF"/>
          </a:solidFill>
          <a:ln w="38100">
            <a:solidFill>
              <a:srgbClr val="0066FF"/>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094038" y="2051050"/>
            <a:ext cx="4294187" cy="5724525"/>
          </a:xfrm>
          <a:custGeom>
            <a:avLst/>
            <a:gdLst/>
            <a:ahLst/>
            <a:cxnLst/>
            <a:rect l="0" t="0" r="0" b="0"/>
            <a:pathLst>
              <a:path>
                <a:moveTo>
                  <a:pt x="4415480" y="458075"/>
                </a:moveTo>
                <a:arcTo wR="2862276" hR="2862276" stAng="18171840" swAng="748718"/>
              </a:path>
            </a:pathLst>
          </a:custGeom>
          <a:noFill/>
          <a:ln w="38100">
            <a:solidFill>
              <a:srgbClr val="B265FF"/>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65113" y="-722313"/>
            <a:ext cx="4292600" cy="5295901"/>
          </a:xfrm>
          <a:custGeom>
            <a:avLst/>
            <a:gdLst/>
            <a:ahLst/>
            <a:cxnLst/>
            <a:rect l="0" t="0" r="0" b="0"/>
            <a:pathLst>
              <a:path>
                <a:moveTo>
                  <a:pt x="1406632" y="5326768"/>
                </a:moveTo>
                <a:arcTo wR="2862276" hR="2862276" stAng="7234084" swAng="725876"/>
              </a:path>
            </a:pathLst>
          </a:custGeom>
          <a:solidFill>
            <a:srgbClr val="1DC4FF"/>
          </a:solidFill>
          <a:ln w="38100">
            <a:solidFill>
              <a:srgbClr val="1DC4FF"/>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0" name="Freeform 19"/>
          <p:cNvSpPr/>
          <p:nvPr/>
        </p:nvSpPr>
        <p:spPr>
          <a:xfrm rot="20557440">
            <a:off x="757238" y="1776413"/>
            <a:ext cx="4292600" cy="5726112"/>
          </a:xfrm>
          <a:custGeom>
            <a:avLst/>
            <a:gdLst/>
            <a:ahLst/>
            <a:cxnLst/>
            <a:rect l="0" t="0" r="0" b="0"/>
            <a:pathLst>
              <a:path>
                <a:moveTo>
                  <a:pt x="1048357" y="648156"/>
                </a:moveTo>
                <a:arcTo wR="2862276" hR="2862276" stAng="13840436" swAng="700732"/>
              </a:path>
            </a:pathLst>
          </a:custGeom>
          <a:noFill/>
          <a:ln w="38100">
            <a:solidFill>
              <a:srgbClr val="92D050"/>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pic>
        <p:nvPicPr>
          <p:cNvPr id="45095" name="Picture 38"/>
          <p:cNvPicPr>
            <a:picLocks noChangeAspect="1" noChangeArrowheads="1"/>
          </p:cNvPicPr>
          <p:nvPr/>
        </p:nvPicPr>
        <p:blipFill>
          <a:blip r:embed="rId3" cstate="print"/>
          <a:srcRect/>
          <a:stretch>
            <a:fillRect/>
          </a:stretch>
        </p:blipFill>
        <p:spPr bwMode="auto">
          <a:xfrm>
            <a:off x="3030538" y="2439988"/>
            <a:ext cx="3116262" cy="989012"/>
          </a:xfrm>
          <a:prstGeom prst="rect">
            <a:avLst/>
          </a:prstGeom>
          <a:noFill/>
          <a:ln w="9525">
            <a:noFill/>
            <a:miter lim="800000"/>
            <a:headEnd/>
            <a:tailEnd/>
          </a:ln>
        </p:spPr>
      </p:pic>
      <p:sp>
        <p:nvSpPr>
          <p:cNvPr id="22" name="TextBox 1"/>
          <p:cNvSpPr txBox="1">
            <a:spLocks noChangeArrowheads="1"/>
          </p:cNvSpPr>
          <p:nvPr/>
        </p:nvSpPr>
        <p:spPr bwMode="auto">
          <a:xfrm>
            <a:off x="0" y="6597650"/>
            <a:ext cx="9144000" cy="254000"/>
          </a:xfrm>
          <a:prstGeom prst="rect">
            <a:avLst/>
          </a:prstGeom>
          <a:noFill/>
          <a:ln w="9525">
            <a:noFill/>
            <a:miter lim="800000"/>
            <a:headEnd/>
            <a:tailEnd/>
          </a:ln>
        </p:spPr>
        <p:txBody>
          <a:bodyPr>
            <a:spAutoFit/>
          </a:bodyPr>
          <a:lstStyle/>
          <a:p>
            <a:pPr>
              <a:defRPr/>
            </a:pPr>
            <a:r>
              <a:rPr lang="en-GB" altLang="en-US" sz="1050" i="1">
                <a:solidFill>
                  <a:srgbClr val="000000"/>
                </a:solidFill>
              </a:rPr>
              <a:t>Staff Experience Continuous Improvement Cycle, Crown Copyright 2013. Contains public sector information licensed under the Open Government License v1.0.</a:t>
            </a:r>
            <a:endParaRPr lang="en-GB" altLang="en-US" sz="2000">
              <a:solidFill>
                <a:srgbClr val="000000"/>
              </a:solidFill>
            </a:endParaRPr>
          </a:p>
        </p:txBody>
      </p:sp>
      <p:sp>
        <p:nvSpPr>
          <p:cNvPr id="25" name="TextBox 24"/>
          <p:cNvSpPr txBox="1"/>
          <p:nvPr/>
        </p:nvSpPr>
        <p:spPr>
          <a:xfrm>
            <a:off x="2268538" y="3533775"/>
            <a:ext cx="4679950" cy="831850"/>
          </a:xfrm>
          <a:prstGeom prst="rect">
            <a:avLst/>
          </a:prstGeom>
          <a:noFill/>
        </p:spPr>
        <p:txBody>
          <a:bodyPr>
            <a:spAutoFit/>
          </a:bodyPr>
          <a:lstStyle/>
          <a:p>
            <a:pPr algn="ctr">
              <a:defRPr/>
            </a:pPr>
            <a:r>
              <a:rPr lang="en-GB">
                <a:solidFill>
                  <a:schemeClr val="accent2">
                    <a:lumMod val="50000"/>
                  </a:schemeClr>
                </a:solidFill>
                <a:latin typeface="+mj-lt"/>
              </a:rPr>
              <a:t>Staff Experience Continuous Improvement Model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6768752" cy="1143000"/>
          </a:xfrm>
        </p:spPr>
        <p:txBody>
          <a:bodyPr>
            <a:normAutofit fontScale="90000"/>
          </a:bodyPr>
          <a:lstStyle/>
          <a:p>
            <a:pPr algn="ctr">
              <a:defRPr/>
            </a:pPr>
            <a:r>
              <a:rPr lang="en-GB" altLang="en-US" dirty="0" smtClean="0">
                <a:solidFill>
                  <a:schemeClr val="accent1">
                    <a:lumMod val="75000"/>
                  </a:schemeClr>
                </a:solidFill>
              </a:rPr>
              <a:t>Insert local timescales for roll-out</a:t>
            </a:r>
            <a:endParaRPr lang="en-GB" altLang="en-US" dirty="0">
              <a:solidFill>
                <a:schemeClr val="accent1">
                  <a:lumMod val="75000"/>
                </a:schemeClr>
              </a:solidFill>
            </a:endParaRPr>
          </a:p>
        </p:txBody>
      </p:sp>
      <p:pic>
        <p:nvPicPr>
          <p:cNvPr id="4" name="Picture 3" descr="G:\Modernisation\MODDEV CONSULTANTS\TCOE Image Gallery\OD - General\200px-Wooden_hourglass_3.jpg"/>
          <p:cNvPicPr>
            <a:picLocks noChangeAspect="1" noChangeArrowheads="1"/>
          </p:cNvPicPr>
          <p:nvPr/>
        </p:nvPicPr>
        <p:blipFill>
          <a:blip r:embed="rId3" cstate="print"/>
          <a:srcRect/>
          <a:stretch>
            <a:fillRect/>
          </a:stretch>
        </p:blipFill>
        <p:spPr bwMode="auto">
          <a:xfrm>
            <a:off x="7740352" y="1052736"/>
            <a:ext cx="1125537" cy="1419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0"/>
            <a:ext cx="4897437" cy="1143000"/>
          </a:xfrm>
        </p:spPr>
        <p:txBody>
          <a:bodyPr>
            <a:normAutofit/>
          </a:bodyPr>
          <a:lstStyle/>
          <a:p>
            <a:pPr algn="ctr">
              <a:defRPr/>
            </a:pPr>
            <a:r>
              <a:rPr lang="en-GB" altLang="en-US" dirty="0" smtClean="0">
                <a:solidFill>
                  <a:schemeClr val="accent1">
                    <a:lumMod val="75000"/>
                  </a:schemeClr>
                </a:solidFill>
              </a:rPr>
              <a:t>First Steps</a:t>
            </a:r>
            <a:endParaRPr lang="en-GB" altLang="en-US" dirty="0">
              <a:solidFill>
                <a:schemeClr val="accent1">
                  <a:lumMod val="75000"/>
                </a:schemeClr>
              </a:solidFill>
            </a:endParaRPr>
          </a:p>
        </p:txBody>
      </p:sp>
      <p:graphicFrame>
        <p:nvGraphicFramePr>
          <p:cNvPr id="10" name="Diagram 9"/>
          <p:cNvGraphicFramePr/>
          <p:nvPr/>
        </p:nvGraphicFramePr>
        <p:xfrm>
          <a:off x="574322" y="1556792"/>
          <a:ext cx="7526070"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3"/>
          <p:cNvSpPr>
            <a:spLocks noChangeArrowheads="1"/>
          </p:cNvSpPr>
          <p:nvPr/>
        </p:nvSpPr>
        <p:spPr bwMode="auto">
          <a:xfrm>
            <a:off x="0" y="5084763"/>
            <a:ext cx="4427538" cy="1773237"/>
          </a:xfrm>
          <a:prstGeom prst="rect">
            <a:avLst/>
          </a:prstGeom>
          <a:solidFill>
            <a:schemeClr val="bg1"/>
          </a:solidFill>
          <a:ln w="9525" algn="ctr">
            <a:noFill/>
            <a:round/>
            <a:headEnd/>
            <a:tailEnd/>
          </a:ln>
        </p:spPr>
        <p:txBody>
          <a:bodyPr/>
          <a:lstStyle/>
          <a:p>
            <a:endParaRPr lang="en-US"/>
          </a:p>
        </p:txBody>
      </p:sp>
      <p:sp>
        <p:nvSpPr>
          <p:cNvPr id="45059" name="Rectangle 22"/>
          <p:cNvSpPr>
            <a:spLocks noChangeArrowheads="1"/>
          </p:cNvSpPr>
          <p:nvPr/>
        </p:nvSpPr>
        <p:spPr bwMode="auto">
          <a:xfrm>
            <a:off x="7524750" y="0"/>
            <a:ext cx="1619250" cy="1511300"/>
          </a:xfrm>
          <a:prstGeom prst="rect">
            <a:avLst/>
          </a:prstGeom>
          <a:solidFill>
            <a:schemeClr val="bg1"/>
          </a:solidFill>
          <a:ln w="9525" algn="ctr">
            <a:noFill/>
            <a:round/>
            <a:headEnd/>
            <a:tailEnd/>
          </a:ln>
        </p:spPr>
        <p:txBody>
          <a:bodyPr/>
          <a:lstStyle/>
          <a:p>
            <a:endParaRPr lang="en-US"/>
          </a:p>
        </p:txBody>
      </p:sp>
      <p:sp>
        <p:nvSpPr>
          <p:cNvPr id="4" name="Freeform 3"/>
          <p:cNvSpPr/>
          <p:nvPr/>
        </p:nvSpPr>
        <p:spPr>
          <a:xfrm>
            <a:off x="3478446" y="340659"/>
            <a:ext cx="2258710" cy="1222196"/>
          </a:xfrm>
          <a:custGeom>
            <a:avLst/>
            <a:gdLst>
              <a:gd name="connsiteX0" fmla="*/ 0 w 3011613"/>
              <a:gd name="connsiteY0" fmla="*/ 203703 h 1222196"/>
              <a:gd name="connsiteX1" fmla="*/ 203703 w 3011613"/>
              <a:gd name="connsiteY1" fmla="*/ 0 h 1222196"/>
              <a:gd name="connsiteX2" fmla="*/ 2807910 w 3011613"/>
              <a:gd name="connsiteY2" fmla="*/ 0 h 1222196"/>
              <a:gd name="connsiteX3" fmla="*/ 3011613 w 3011613"/>
              <a:gd name="connsiteY3" fmla="*/ 203703 h 1222196"/>
              <a:gd name="connsiteX4" fmla="*/ 3011613 w 3011613"/>
              <a:gd name="connsiteY4" fmla="*/ 1018493 h 1222196"/>
              <a:gd name="connsiteX5" fmla="*/ 2807910 w 3011613"/>
              <a:gd name="connsiteY5" fmla="*/ 1222196 h 1222196"/>
              <a:gd name="connsiteX6" fmla="*/ 203703 w 3011613"/>
              <a:gd name="connsiteY6" fmla="*/ 1222196 h 1222196"/>
              <a:gd name="connsiteX7" fmla="*/ 0 w 3011613"/>
              <a:gd name="connsiteY7" fmla="*/ 1018493 h 1222196"/>
              <a:gd name="connsiteX8" fmla="*/ 0 w 3011613"/>
              <a:gd name="connsiteY8" fmla="*/ 203703 h 122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613" h="1222196">
                <a:moveTo>
                  <a:pt x="0" y="203703"/>
                </a:moveTo>
                <a:cubicBezTo>
                  <a:pt x="0" y="91201"/>
                  <a:pt x="91201" y="0"/>
                  <a:pt x="203703" y="0"/>
                </a:cubicBezTo>
                <a:lnTo>
                  <a:pt x="2807910" y="0"/>
                </a:lnTo>
                <a:cubicBezTo>
                  <a:pt x="2920412" y="0"/>
                  <a:pt x="3011613" y="91201"/>
                  <a:pt x="3011613" y="203703"/>
                </a:cubicBezTo>
                <a:lnTo>
                  <a:pt x="3011613" y="1018493"/>
                </a:lnTo>
                <a:cubicBezTo>
                  <a:pt x="3011613" y="1130995"/>
                  <a:pt x="2920412" y="1222196"/>
                  <a:pt x="2807910" y="1222196"/>
                </a:cubicBezTo>
                <a:lnTo>
                  <a:pt x="203703" y="1222196"/>
                </a:lnTo>
                <a:cubicBezTo>
                  <a:pt x="91201" y="1222196"/>
                  <a:pt x="0" y="1130995"/>
                  <a:pt x="0" y="1018493"/>
                </a:cubicBezTo>
                <a:lnTo>
                  <a:pt x="0" y="203703"/>
                </a:lnTo>
                <a:close/>
              </a:path>
            </a:pathLst>
          </a:custGeom>
          <a:solidFill>
            <a:srgbClr val="1976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20623" tIns="120623" rIns="120623" bIns="120623" spcCol="1270" anchor="ctr"/>
          <a:lstStyle/>
          <a:p>
            <a:pPr algn="ctr" defTabSz="711200" fontAlgn="auto">
              <a:lnSpc>
                <a:spcPct val="90000"/>
              </a:lnSpc>
              <a:spcBef>
                <a:spcPts val="0"/>
              </a:spcBef>
              <a:spcAft>
                <a:spcPct val="35000"/>
              </a:spcAft>
              <a:buFont typeface="Times New Roman" charset="0"/>
              <a:buNone/>
              <a:defRPr/>
            </a:pPr>
            <a:r>
              <a:rPr lang="en-GB" sz="1600">
                <a:solidFill>
                  <a:prstClr val="white"/>
                </a:solidFill>
              </a:rPr>
              <a:t>Staff Experience Management/ Staff Experience Awareness Sessions</a:t>
            </a:r>
          </a:p>
        </p:txBody>
      </p:sp>
      <p:sp>
        <p:nvSpPr>
          <p:cNvPr id="5" name="Freeform 4"/>
          <p:cNvSpPr/>
          <p:nvPr/>
        </p:nvSpPr>
        <p:spPr>
          <a:xfrm>
            <a:off x="6320509" y="1266711"/>
            <a:ext cx="1657490" cy="1092045"/>
          </a:xfrm>
          <a:custGeom>
            <a:avLst/>
            <a:gdLst>
              <a:gd name="connsiteX0" fmla="*/ 0 w 2209986"/>
              <a:gd name="connsiteY0" fmla="*/ 182011 h 1092045"/>
              <a:gd name="connsiteX1" fmla="*/ 182011 w 2209986"/>
              <a:gd name="connsiteY1" fmla="*/ 0 h 1092045"/>
              <a:gd name="connsiteX2" fmla="*/ 2027975 w 2209986"/>
              <a:gd name="connsiteY2" fmla="*/ 0 h 1092045"/>
              <a:gd name="connsiteX3" fmla="*/ 2209986 w 2209986"/>
              <a:gd name="connsiteY3" fmla="*/ 182011 h 1092045"/>
              <a:gd name="connsiteX4" fmla="*/ 2209986 w 2209986"/>
              <a:gd name="connsiteY4" fmla="*/ 910034 h 1092045"/>
              <a:gd name="connsiteX5" fmla="*/ 2027975 w 2209986"/>
              <a:gd name="connsiteY5" fmla="*/ 1092045 h 1092045"/>
              <a:gd name="connsiteX6" fmla="*/ 182011 w 2209986"/>
              <a:gd name="connsiteY6" fmla="*/ 1092045 h 1092045"/>
              <a:gd name="connsiteX7" fmla="*/ 0 w 2209986"/>
              <a:gd name="connsiteY7" fmla="*/ 910034 h 1092045"/>
              <a:gd name="connsiteX8" fmla="*/ 0 w 2209986"/>
              <a:gd name="connsiteY8" fmla="*/ 182011 h 109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9986" h="1092045">
                <a:moveTo>
                  <a:pt x="0" y="182011"/>
                </a:moveTo>
                <a:cubicBezTo>
                  <a:pt x="0" y="81489"/>
                  <a:pt x="81489" y="0"/>
                  <a:pt x="182011" y="0"/>
                </a:cubicBezTo>
                <a:lnTo>
                  <a:pt x="2027975" y="0"/>
                </a:lnTo>
                <a:cubicBezTo>
                  <a:pt x="2128497" y="0"/>
                  <a:pt x="2209986" y="81489"/>
                  <a:pt x="2209986" y="182011"/>
                </a:cubicBezTo>
                <a:lnTo>
                  <a:pt x="2209986" y="910034"/>
                </a:lnTo>
                <a:cubicBezTo>
                  <a:pt x="2209986" y="1010556"/>
                  <a:pt x="2128497" y="1092045"/>
                  <a:pt x="2027975" y="1092045"/>
                </a:cubicBezTo>
                <a:lnTo>
                  <a:pt x="182011" y="1092045"/>
                </a:lnTo>
                <a:cubicBezTo>
                  <a:pt x="81489" y="1092045"/>
                  <a:pt x="0" y="1010556"/>
                  <a:pt x="0" y="910034"/>
                </a:cubicBezTo>
                <a:lnTo>
                  <a:pt x="0" y="182011"/>
                </a:lnTo>
                <a:close/>
              </a:path>
            </a:pathLst>
          </a:custGeom>
          <a:solidFill>
            <a:srgbClr val="B265FF"/>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lIns="114269" tIns="114269" rIns="114269" bIns="114269" anchor="ctr"/>
          <a:lstStyle/>
          <a:p>
            <a:pPr algn="ctr" defTabSz="711200" fontAlgn="auto">
              <a:lnSpc>
                <a:spcPct val="90000"/>
              </a:lnSpc>
              <a:spcBef>
                <a:spcPts val="0"/>
              </a:spcBef>
              <a:spcAft>
                <a:spcPct val="35000"/>
              </a:spcAft>
              <a:defRPr/>
            </a:pPr>
            <a:r>
              <a:rPr lang="en-GB" altLang="en-US" sz="1600" dirty="0">
                <a:solidFill>
                  <a:srgbClr val="FFFFFF"/>
                </a:solidFill>
                <a:latin typeface="+mj-lt"/>
              </a:rPr>
              <a:t>‘</a:t>
            </a:r>
            <a:r>
              <a:rPr lang="en-GB" sz="1600" dirty="0">
                <a:solidFill>
                  <a:srgbClr val="FFFFFF"/>
                </a:solidFill>
                <a:latin typeface="+mj-lt"/>
              </a:rPr>
              <a:t>iMatter</a:t>
            </a:r>
            <a:r>
              <a:rPr lang="en-GB" altLang="en-US" sz="1600" dirty="0">
                <a:solidFill>
                  <a:srgbClr val="FFFFFF"/>
                </a:solidFill>
                <a:latin typeface="+mj-lt"/>
              </a:rPr>
              <a:t>’</a:t>
            </a:r>
            <a:r>
              <a:rPr lang="en-GB" sz="1600" dirty="0">
                <a:solidFill>
                  <a:srgbClr val="FFFFFF"/>
                </a:solidFill>
                <a:latin typeface="+mj-lt"/>
              </a:rPr>
              <a:t> Questionnaire</a:t>
            </a:r>
          </a:p>
        </p:txBody>
      </p:sp>
      <p:sp>
        <p:nvSpPr>
          <p:cNvPr id="6" name="Freeform 5"/>
          <p:cNvSpPr/>
          <p:nvPr/>
        </p:nvSpPr>
        <p:spPr>
          <a:xfrm>
            <a:off x="7470569" y="3086607"/>
            <a:ext cx="1221536" cy="1165779"/>
          </a:xfrm>
          <a:custGeom>
            <a:avLst/>
            <a:gdLst>
              <a:gd name="connsiteX0" fmla="*/ 0 w 1628715"/>
              <a:gd name="connsiteY0" fmla="*/ 194300 h 1165779"/>
              <a:gd name="connsiteX1" fmla="*/ 194300 w 1628715"/>
              <a:gd name="connsiteY1" fmla="*/ 0 h 1165779"/>
              <a:gd name="connsiteX2" fmla="*/ 1434415 w 1628715"/>
              <a:gd name="connsiteY2" fmla="*/ 0 h 1165779"/>
              <a:gd name="connsiteX3" fmla="*/ 1628715 w 1628715"/>
              <a:gd name="connsiteY3" fmla="*/ 194300 h 1165779"/>
              <a:gd name="connsiteX4" fmla="*/ 1628715 w 1628715"/>
              <a:gd name="connsiteY4" fmla="*/ 971479 h 1165779"/>
              <a:gd name="connsiteX5" fmla="*/ 1434415 w 1628715"/>
              <a:gd name="connsiteY5" fmla="*/ 1165779 h 1165779"/>
              <a:gd name="connsiteX6" fmla="*/ 194300 w 1628715"/>
              <a:gd name="connsiteY6" fmla="*/ 1165779 h 1165779"/>
              <a:gd name="connsiteX7" fmla="*/ 0 w 1628715"/>
              <a:gd name="connsiteY7" fmla="*/ 971479 h 1165779"/>
              <a:gd name="connsiteX8" fmla="*/ 0 w 1628715"/>
              <a:gd name="connsiteY8" fmla="*/ 194300 h 116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15" h="1165779">
                <a:moveTo>
                  <a:pt x="0" y="194300"/>
                </a:moveTo>
                <a:cubicBezTo>
                  <a:pt x="0" y="86991"/>
                  <a:pt x="86991" y="0"/>
                  <a:pt x="194300" y="0"/>
                </a:cubicBezTo>
                <a:lnTo>
                  <a:pt x="1434415" y="0"/>
                </a:lnTo>
                <a:cubicBezTo>
                  <a:pt x="1541724" y="0"/>
                  <a:pt x="1628715" y="86991"/>
                  <a:pt x="1628715" y="194300"/>
                </a:cubicBezTo>
                <a:lnTo>
                  <a:pt x="1628715" y="971479"/>
                </a:lnTo>
                <a:cubicBezTo>
                  <a:pt x="1628715" y="1078788"/>
                  <a:pt x="1541724" y="1165779"/>
                  <a:pt x="1434415" y="1165779"/>
                </a:cubicBezTo>
                <a:lnTo>
                  <a:pt x="194300" y="1165779"/>
                </a:lnTo>
                <a:cubicBezTo>
                  <a:pt x="86991" y="1165779"/>
                  <a:pt x="0" y="1078788"/>
                  <a:pt x="0" y="971479"/>
                </a:cubicBezTo>
                <a:lnTo>
                  <a:pt x="0" y="194300"/>
                </a:lnTo>
                <a:close/>
              </a:path>
            </a:pathLst>
          </a:custGeom>
          <a:solidFill>
            <a:srgbClr val="FF99CC"/>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lIns="117869" tIns="117869" rIns="117869" bIns="117869"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Team Report Received</a:t>
            </a:r>
          </a:p>
        </p:txBody>
      </p:sp>
      <p:sp>
        <p:nvSpPr>
          <p:cNvPr id="7" name="Freeform 6"/>
          <p:cNvSpPr/>
          <p:nvPr/>
        </p:nvSpPr>
        <p:spPr>
          <a:xfrm>
            <a:off x="6398902" y="4914063"/>
            <a:ext cx="2101279" cy="824210"/>
          </a:xfrm>
          <a:custGeom>
            <a:avLst/>
            <a:gdLst>
              <a:gd name="connsiteX0" fmla="*/ 0 w 2801705"/>
              <a:gd name="connsiteY0" fmla="*/ 137371 h 824210"/>
              <a:gd name="connsiteX1" fmla="*/ 137371 w 2801705"/>
              <a:gd name="connsiteY1" fmla="*/ 0 h 824210"/>
              <a:gd name="connsiteX2" fmla="*/ 2664334 w 2801705"/>
              <a:gd name="connsiteY2" fmla="*/ 0 h 824210"/>
              <a:gd name="connsiteX3" fmla="*/ 2801705 w 2801705"/>
              <a:gd name="connsiteY3" fmla="*/ 137371 h 824210"/>
              <a:gd name="connsiteX4" fmla="*/ 2801705 w 2801705"/>
              <a:gd name="connsiteY4" fmla="*/ 686839 h 824210"/>
              <a:gd name="connsiteX5" fmla="*/ 2664334 w 2801705"/>
              <a:gd name="connsiteY5" fmla="*/ 824210 h 824210"/>
              <a:gd name="connsiteX6" fmla="*/ 137371 w 2801705"/>
              <a:gd name="connsiteY6" fmla="*/ 824210 h 824210"/>
              <a:gd name="connsiteX7" fmla="*/ 0 w 2801705"/>
              <a:gd name="connsiteY7" fmla="*/ 686839 h 824210"/>
              <a:gd name="connsiteX8" fmla="*/ 0 w 2801705"/>
              <a:gd name="connsiteY8" fmla="*/ 137371 h 82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1705" h="824210">
                <a:moveTo>
                  <a:pt x="0" y="137371"/>
                </a:moveTo>
                <a:cubicBezTo>
                  <a:pt x="0" y="61503"/>
                  <a:pt x="61503" y="0"/>
                  <a:pt x="137371" y="0"/>
                </a:cubicBezTo>
                <a:lnTo>
                  <a:pt x="2664334" y="0"/>
                </a:lnTo>
                <a:cubicBezTo>
                  <a:pt x="2740202" y="0"/>
                  <a:pt x="2801705" y="61503"/>
                  <a:pt x="2801705" y="137371"/>
                </a:cubicBezTo>
                <a:lnTo>
                  <a:pt x="2801705" y="686839"/>
                </a:lnTo>
                <a:cubicBezTo>
                  <a:pt x="2801705" y="762707"/>
                  <a:pt x="2740202" y="824210"/>
                  <a:pt x="2664334" y="824210"/>
                </a:cubicBezTo>
                <a:lnTo>
                  <a:pt x="137371" y="824210"/>
                </a:lnTo>
                <a:cubicBezTo>
                  <a:pt x="61503" y="824210"/>
                  <a:pt x="0" y="762707"/>
                  <a:pt x="0" y="686839"/>
                </a:cubicBezTo>
                <a:lnTo>
                  <a:pt x="0" y="137371"/>
                </a:lnTo>
                <a:close/>
              </a:path>
            </a:pathLst>
          </a:custGeom>
          <a:solidFill>
            <a:srgbClr val="FF7111"/>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lIns="101195" tIns="101195" rIns="101195" bIns="101195"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Report Discussed with Team</a:t>
            </a:r>
          </a:p>
        </p:txBody>
      </p:sp>
      <p:sp>
        <p:nvSpPr>
          <p:cNvPr id="8" name="Freeform 7"/>
          <p:cNvSpPr/>
          <p:nvPr/>
        </p:nvSpPr>
        <p:spPr>
          <a:xfrm rot="21145531">
            <a:off x="3098800" y="598488"/>
            <a:ext cx="4294188" cy="5724525"/>
          </a:xfrm>
          <a:custGeom>
            <a:avLst/>
            <a:gdLst/>
            <a:ahLst/>
            <a:cxnLst/>
            <a:rect l="0" t="0" r="0" b="0"/>
            <a:pathLst>
              <a:path>
                <a:moveTo>
                  <a:pt x="3636646" y="5617811"/>
                </a:moveTo>
                <a:arcTo wR="2862276" hR="2862276" stAng="4458203" swAng="1178939"/>
              </a:path>
            </a:pathLst>
          </a:custGeom>
          <a:solidFill>
            <a:srgbClr val="FF7111"/>
          </a:solidFill>
          <a:ln w="38100">
            <a:solidFill>
              <a:srgbClr val="FF7111"/>
            </a:solidFill>
            <a:tailEnd type="arrow"/>
          </a:ln>
        </p:spPr>
        <p:style>
          <a:lnRef idx="1">
            <a:scrgbClr r="0" g="0" b="0"/>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sp>
      <p:sp>
        <p:nvSpPr>
          <p:cNvPr id="9" name="Freeform 8"/>
          <p:cNvSpPr/>
          <p:nvPr/>
        </p:nvSpPr>
        <p:spPr>
          <a:xfrm>
            <a:off x="3736075" y="5098917"/>
            <a:ext cx="2001081" cy="1278711"/>
          </a:xfrm>
          <a:custGeom>
            <a:avLst/>
            <a:gdLst>
              <a:gd name="connsiteX0" fmla="*/ 0 w 2270014"/>
              <a:gd name="connsiteY0" fmla="*/ 172423 h 1034515"/>
              <a:gd name="connsiteX1" fmla="*/ 172423 w 2270014"/>
              <a:gd name="connsiteY1" fmla="*/ 0 h 1034515"/>
              <a:gd name="connsiteX2" fmla="*/ 2097591 w 2270014"/>
              <a:gd name="connsiteY2" fmla="*/ 0 h 1034515"/>
              <a:gd name="connsiteX3" fmla="*/ 2270014 w 2270014"/>
              <a:gd name="connsiteY3" fmla="*/ 172423 h 1034515"/>
              <a:gd name="connsiteX4" fmla="*/ 2270014 w 2270014"/>
              <a:gd name="connsiteY4" fmla="*/ 862092 h 1034515"/>
              <a:gd name="connsiteX5" fmla="*/ 2097591 w 2270014"/>
              <a:gd name="connsiteY5" fmla="*/ 1034515 h 1034515"/>
              <a:gd name="connsiteX6" fmla="*/ 172423 w 2270014"/>
              <a:gd name="connsiteY6" fmla="*/ 1034515 h 1034515"/>
              <a:gd name="connsiteX7" fmla="*/ 0 w 2270014"/>
              <a:gd name="connsiteY7" fmla="*/ 862092 h 1034515"/>
              <a:gd name="connsiteX8" fmla="*/ 0 w 2270014"/>
              <a:gd name="connsiteY8" fmla="*/ 172423 h 103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0014" h="1034515">
                <a:moveTo>
                  <a:pt x="0" y="172423"/>
                </a:moveTo>
                <a:cubicBezTo>
                  <a:pt x="0" y="77196"/>
                  <a:pt x="77196" y="0"/>
                  <a:pt x="172423" y="0"/>
                </a:cubicBezTo>
                <a:lnTo>
                  <a:pt x="2097591" y="0"/>
                </a:lnTo>
                <a:cubicBezTo>
                  <a:pt x="2192818" y="0"/>
                  <a:pt x="2270014" y="77196"/>
                  <a:pt x="2270014" y="172423"/>
                </a:cubicBezTo>
                <a:lnTo>
                  <a:pt x="2270014" y="862092"/>
                </a:lnTo>
                <a:cubicBezTo>
                  <a:pt x="2270014" y="957319"/>
                  <a:pt x="2192818" y="1034515"/>
                  <a:pt x="2097591" y="1034515"/>
                </a:cubicBezTo>
                <a:lnTo>
                  <a:pt x="172423" y="1034515"/>
                </a:lnTo>
                <a:cubicBezTo>
                  <a:pt x="77196" y="1034515"/>
                  <a:pt x="0" y="957319"/>
                  <a:pt x="0" y="862092"/>
                </a:cubicBezTo>
                <a:lnTo>
                  <a:pt x="0" y="172423"/>
                </a:lnTo>
                <a:close/>
              </a:path>
            </a:pathLst>
          </a:custGeom>
          <a:solidFill>
            <a:srgbClr val="DE0000"/>
          </a:solidFill>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lIns="111461" tIns="111461" rIns="111461" bIns="111461"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Team Agree Areas of Improvement</a:t>
            </a:r>
          </a:p>
        </p:txBody>
      </p:sp>
      <p:sp>
        <p:nvSpPr>
          <p:cNvPr id="10" name="Freeform 9"/>
          <p:cNvSpPr/>
          <p:nvPr/>
        </p:nvSpPr>
        <p:spPr>
          <a:xfrm rot="515809">
            <a:off x="884238" y="490538"/>
            <a:ext cx="4292600" cy="5724525"/>
          </a:xfrm>
          <a:custGeom>
            <a:avLst/>
            <a:gdLst/>
            <a:ahLst/>
            <a:cxnLst/>
            <a:rect l="0" t="0" r="0" b="0"/>
            <a:pathLst>
              <a:path>
                <a:moveTo>
                  <a:pt x="3029976" y="5719635"/>
                </a:moveTo>
                <a:arcTo wR="2862276" hR="2862276" stAng="5198468" swAng="1209650"/>
              </a:path>
            </a:pathLst>
          </a:custGeom>
          <a:solidFill>
            <a:srgbClr val="DE0000"/>
          </a:solidFill>
          <a:ln w="38100">
            <a:solidFill>
              <a:srgbClr val="DE0000"/>
            </a:solidFill>
            <a:tailEnd type="arrow"/>
          </a:ln>
        </p:spPr>
        <p:style>
          <a:lnRef idx="1">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71248" y="4738746"/>
            <a:ext cx="2422903" cy="1137439"/>
          </a:xfrm>
          <a:custGeom>
            <a:avLst/>
            <a:gdLst>
              <a:gd name="connsiteX0" fmla="*/ 0 w 2807817"/>
              <a:gd name="connsiteY0" fmla="*/ 165933 h 995579"/>
              <a:gd name="connsiteX1" fmla="*/ 165933 w 2807817"/>
              <a:gd name="connsiteY1" fmla="*/ 0 h 995579"/>
              <a:gd name="connsiteX2" fmla="*/ 2641884 w 2807817"/>
              <a:gd name="connsiteY2" fmla="*/ 0 h 995579"/>
              <a:gd name="connsiteX3" fmla="*/ 2807817 w 2807817"/>
              <a:gd name="connsiteY3" fmla="*/ 165933 h 995579"/>
              <a:gd name="connsiteX4" fmla="*/ 2807817 w 2807817"/>
              <a:gd name="connsiteY4" fmla="*/ 829646 h 995579"/>
              <a:gd name="connsiteX5" fmla="*/ 2641884 w 2807817"/>
              <a:gd name="connsiteY5" fmla="*/ 995579 h 995579"/>
              <a:gd name="connsiteX6" fmla="*/ 165933 w 2807817"/>
              <a:gd name="connsiteY6" fmla="*/ 995579 h 995579"/>
              <a:gd name="connsiteX7" fmla="*/ 0 w 2807817"/>
              <a:gd name="connsiteY7" fmla="*/ 829646 h 995579"/>
              <a:gd name="connsiteX8" fmla="*/ 0 w 2807817"/>
              <a:gd name="connsiteY8" fmla="*/ 165933 h 99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817" h="995579">
                <a:moveTo>
                  <a:pt x="0" y="165933"/>
                </a:moveTo>
                <a:cubicBezTo>
                  <a:pt x="0" y="74291"/>
                  <a:pt x="74291" y="0"/>
                  <a:pt x="165933" y="0"/>
                </a:cubicBezTo>
                <a:lnTo>
                  <a:pt x="2641884" y="0"/>
                </a:lnTo>
                <a:cubicBezTo>
                  <a:pt x="2733526" y="0"/>
                  <a:pt x="2807817" y="74291"/>
                  <a:pt x="2807817" y="165933"/>
                </a:cubicBezTo>
                <a:lnTo>
                  <a:pt x="2807817" y="829646"/>
                </a:lnTo>
                <a:cubicBezTo>
                  <a:pt x="2807817" y="921288"/>
                  <a:pt x="2733526" y="995579"/>
                  <a:pt x="2641884" y="995579"/>
                </a:cubicBezTo>
                <a:lnTo>
                  <a:pt x="165933" y="995579"/>
                </a:lnTo>
                <a:cubicBezTo>
                  <a:pt x="74291" y="995579"/>
                  <a:pt x="0" y="921288"/>
                  <a:pt x="0" y="829646"/>
                </a:cubicBezTo>
                <a:lnTo>
                  <a:pt x="0" y="165933"/>
                </a:lnTo>
                <a:close/>
              </a:path>
            </a:pathLst>
          </a:custGeom>
          <a:solidFill>
            <a:srgbClr val="1DC4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09560" tIns="109560" rIns="109560" bIns="109560"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Action Plan Agreed  &amp; Signed Off by Team </a:t>
            </a:r>
          </a:p>
        </p:txBody>
      </p:sp>
      <p:sp>
        <p:nvSpPr>
          <p:cNvPr id="12" name="Freeform 11"/>
          <p:cNvSpPr/>
          <p:nvPr/>
        </p:nvSpPr>
        <p:spPr>
          <a:xfrm>
            <a:off x="480366" y="2934231"/>
            <a:ext cx="1537310" cy="1151207"/>
          </a:xfrm>
          <a:custGeom>
            <a:avLst/>
            <a:gdLst>
              <a:gd name="connsiteX0" fmla="*/ 0 w 1874253"/>
              <a:gd name="connsiteY0" fmla="*/ 191872 h 1151207"/>
              <a:gd name="connsiteX1" fmla="*/ 191872 w 1874253"/>
              <a:gd name="connsiteY1" fmla="*/ 0 h 1151207"/>
              <a:gd name="connsiteX2" fmla="*/ 1682381 w 1874253"/>
              <a:gd name="connsiteY2" fmla="*/ 0 h 1151207"/>
              <a:gd name="connsiteX3" fmla="*/ 1874253 w 1874253"/>
              <a:gd name="connsiteY3" fmla="*/ 191872 h 1151207"/>
              <a:gd name="connsiteX4" fmla="*/ 1874253 w 1874253"/>
              <a:gd name="connsiteY4" fmla="*/ 959335 h 1151207"/>
              <a:gd name="connsiteX5" fmla="*/ 1682381 w 1874253"/>
              <a:gd name="connsiteY5" fmla="*/ 1151207 h 1151207"/>
              <a:gd name="connsiteX6" fmla="*/ 191872 w 1874253"/>
              <a:gd name="connsiteY6" fmla="*/ 1151207 h 1151207"/>
              <a:gd name="connsiteX7" fmla="*/ 0 w 1874253"/>
              <a:gd name="connsiteY7" fmla="*/ 959335 h 1151207"/>
              <a:gd name="connsiteX8" fmla="*/ 0 w 1874253"/>
              <a:gd name="connsiteY8" fmla="*/ 191872 h 115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4253" h="1151207">
                <a:moveTo>
                  <a:pt x="0" y="191872"/>
                </a:moveTo>
                <a:cubicBezTo>
                  <a:pt x="0" y="85904"/>
                  <a:pt x="85904" y="0"/>
                  <a:pt x="191872" y="0"/>
                </a:cubicBezTo>
                <a:lnTo>
                  <a:pt x="1682381" y="0"/>
                </a:lnTo>
                <a:cubicBezTo>
                  <a:pt x="1788349" y="0"/>
                  <a:pt x="1874253" y="85904"/>
                  <a:pt x="1874253" y="191872"/>
                </a:cubicBezTo>
                <a:lnTo>
                  <a:pt x="1874253" y="959335"/>
                </a:lnTo>
                <a:cubicBezTo>
                  <a:pt x="1874253" y="1065303"/>
                  <a:pt x="1788349" y="1151207"/>
                  <a:pt x="1682381" y="1151207"/>
                </a:cubicBezTo>
                <a:lnTo>
                  <a:pt x="191872" y="1151207"/>
                </a:lnTo>
                <a:cubicBezTo>
                  <a:pt x="85904" y="1151207"/>
                  <a:pt x="0" y="1065303"/>
                  <a:pt x="0" y="959335"/>
                </a:cubicBezTo>
                <a:lnTo>
                  <a:pt x="0" y="191872"/>
                </a:lnTo>
                <a:close/>
              </a:path>
            </a:pathLst>
          </a:custGeom>
          <a:solidFill>
            <a:schemeClr val="accent5">
              <a:lumMod val="75000"/>
            </a:schemeClr>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117157" tIns="117157" rIns="117157" bIns="117157"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Monitoring &amp; Review of Actions</a:t>
            </a:r>
          </a:p>
        </p:txBody>
      </p:sp>
      <p:sp>
        <p:nvSpPr>
          <p:cNvPr id="13" name="Freeform 12"/>
          <p:cNvSpPr/>
          <p:nvPr/>
        </p:nvSpPr>
        <p:spPr>
          <a:xfrm>
            <a:off x="1048234" y="1026397"/>
            <a:ext cx="1430274" cy="1286221"/>
          </a:xfrm>
          <a:custGeom>
            <a:avLst/>
            <a:gdLst>
              <a:gd name="connsiteX0" fmla="*/ 0 w 1907032"/>
              <a:gd name="connsiteY0" fmla="*/ 214374 h 1286221"/>
              <a:gd name="connsiteX1" fmla="*/ 214374 w 1907032"/>
              <a:gd name="connsiteY1" fmla="*/ 0 h 1286221"/>
              <a:gd name="connsiteX2" fmla="*/ 1692658 w 1907032"/>
              <a:gd name="connsiteY2" fmla="*/ 0 h 1286221"/>
              <a:gd name="connsiteX3" fmla="*/ 1907032 w 1907032"/>
              <a:gd name="connsiteY3" fmla="*/ 214374 h 1286221"/>
              <a:gd name="connsiteX4" fmla="*/ 1907032 w 1907032"/>
              <a:gd name="connsiteY4" fmla="*/ 1071847 h 1286221"/>
              <a:gd name="connsiteX5" fmla="*/ 1692658 w 1907032"/>
              <a:gd name="connsiteY5" fmla="*/ 1286221 h 1286221"/>
              <a:gd name="connsiteX6" fmla="*/ 214374 w 1907032"/>
              <a:gd name="connsiteY6" fmla="*/ 1286221 h 1286221"/>
              <a:gd name="connsiteX7" fmla="*/ 0 w 1907032"/>
              <a:gd name="connsiteY7" fmla="*/ 1071847 h 1286221"/>
              <a:gd name="connsiteX8" fmla="*/ 0 w 1907032"/>
              <a:gd name="connsiteY8" fmla="*/ 214374 h 12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7032" h="1286221">
                <a:moveTo>
                  <a:pt x="0" y="214374"/>
                </a:moveTo>
                <a:cubicBezTo>
                  <a:pt x="0" y="95979"/>
                  <a:pt x="95979" y="0"/>
                  <a:pt x="214374" y="0"/>
                </a:cubicBezTo>
                <a:lnTo>
                  <a:pt x="1692658" y="0"/>
                </a:lnTo>
                <a:cubicBezTo>
                  <a:pt x="1811053" y="0"/>
                  <a:pt x="1907032" y="95979"/>
                  <a:pt x="1907032" y="214374"/>
                </a:cubicBezTo>
                <a:lnTo>
                  <a:pt x="1907032" y="1071847"/>
                </a:lnTo>
                <a:cubicBezTo>
                  <a:pt x="1907032" y="1190242"/>
                  <a:pt x="1811053" y="1286221"/>
                  <a:pt x="1692658" y="1286221"/>
                </a:cubicBezTo>
                <a:lnTo>
                  <a:pt x="214374" y="1286221"/>
                </a:lnTo>
                <a:cubicBezTo>
                  <a:pt x="95979" y="1286221"/>
                  <a:pt x="0" y="1190242"/>
                  <a:pt x="0" y="1071847"/>
                </a:cubicBezTo>
                <a:lnTo>
                  <a:pt x="0" y="214374"/>
                </a:lnTo>
                <a:close/>
              </a:path>
            </a:pathLst>
          </a:custGeom>
          <a:solidFill>
            <a:srgbClr val="41CF41"/>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123748" tIns="123748" rIns="123748" bIns="123748"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Sharing Learning</a:t>
            </a:r>
          </a:p>
        </p:txBody>
      </p:sp>
      <p:sp>
        <p:nvSpPr>
          <p:cNvPr id="14" name="Freeform 13"/>
          <p:cNvSpPr/>
          <p:nvPr/>
        </p:nvSpPr>
        <p:spPr>
          <a:xfrm>
            <a:off x="107950" y="808038"/>
            <a:ext cx="4292600" cy="5724525"/>
          </a:xfrm>
          <a:custGeom>
            <a:avLst/>
            <a:gdLst/>
            <a:ahLst/>
            <a:cxnLst/>
            <a:rect l="0" t="0" r="0" b="0"/>
            <a:pathLst>
              <a:path>
                <a:moveTo>
                  <a:pt x="2126109" y="96289"/>
                </a:moveTo>
                <a:arcTo wR="2862276" hR="2862276" stAng="15305775" swAng="950197"/>
              </a:path>
            </a:pathLst>
          </a:custGeom>
          <a:solidFill>
            <a:srgbClr val="41CF41"/>
          </a:solidFill>
          <a:ln w="38100">
            <a:solidFill>
              <a:srgbClr val="00B050"/>
            </a:solidFill>
            <a:tailEnd type="arrow"/>
          </a:ln>
        </p:spPr>
        <p:style>
          <a:lnRef idx="1">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478446" y="340659"/>
            <a:ext cx="2258710" cy="1222196"/>
          </a:xfrm>
          <a:custGeom>
            <a:avLst/>
            <a:gdLst>
              <a:gd name="connsiteX0" fmla="*/ 0 w 3011613"/>
              <a:gd name="connsiteY0" fmla="*/ 203703 h 1222196"/>
              <a:gd name="connsiteX1" fmla="*/ 203703 w 3011613"/>
              <a:gd name="connsiteY1" fmla="*/ 0 h 1222196"/>
              <a:gd name="connsiteX2" fmla="*/ 2807910 w 3011613"/>
              <a:gd name="connsiteY2" fmla="*/ 0 h 1222196"/>
              <a:gd name="connsiteX3" fmla="*/ 3011613 w 3011613"/>
              <a:gd name="connsiteY3" fmla="*/ 203703 h 1222196"/>
              <a:gd name="connsiteX4" fmla="*/ 3011613 w 3011613"/>
              <a:gd name="connsiteY4" fmla="*/ 1018493 h 1222196"/>
              <a:gd name="connsiteX5" fmla="*/ 2807910 w 3011613"/>
              <a:gd name="connsiteY5" fmla="*/ 1222196 h 1222196"/>
              <a:gd name="connsiteX6" fmla="*/ 203703 w 3011613"/>
              <a:gd name="connsiteY6" fmla="*/ 1222196 h 1222196"/>
              <a:gd name="connsiteX7" fmla="*/ 0 w 3011613"/>
              <a:gd name="connsiteY7" fmla="*/ 1018493 h 1222196"/>
              <a:gd name="connsiteX8" fmla="*/ 0 w 3011613"/>
              <a:gd name="connsiteY8" fmla="*/ 203703 h 122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613" h="1222196">
                <a:moveTo>
                  <a:pt x="0" y="203703"/>
                </a:moveTo>
                <a:cubicBezTo>
                  <a:pt x="0" y="91201"/>
                  <a:pt x="91201" y="0"/>
                  <a:pt x="203703" y="0"/>
                </a:cubicBezTo>
                <a:lnTo>
                  <a:pt x="2807910" y="0"/>
                </a:lnTo>
                <a:cubicBezTo>
                  <a:pt x="2920412" y="0"/>
                  <a:pt x="3011613" y="91201"/>
                  <a:pt x="3011613" y="203703"/>
                </a:cubicBezTo>
                <a:lnTo>
                  <a:pt x="3011613" y="1018493"/>
                </a:lnTo>
                <a:cubicBezTo>
                  <a:pt x="3011613" y="1130995"/>
                  <a:pt x="2920412" y="1222196"/>
                  <a:pt x="2807910" y="1222196"/>
                </a:cubicBezTo>
                <a:lnTo>
                  <a:pt x="203703" y="1222196"/>
                </a:lnTo>
                <a:cubicBezTo>
                  <a:pt x="91201" y="1222196"/>
                  <a:pt x="0" y="1130995"/>
                  <a:pt x="0" y="1018493"/>
                </a:cubicBezTo>
                <a:lnTo>
                  <a:pt x="0" y="203703"/>
                </a:lnTo>
                <a:close/>
              </a:path>
            </a:pathLst>
          </a:custGeom>
          <a:solidFill>
            <a:srgbClr val="1976FF"/>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20623" tIns="120623" rIns="120623" bIns="120623" spcCol="1270" anchor="ctr"/>
          <a:lstStyle/>
          <a:p>
            <a:pPr algn="ctr" defTabSz="711200" fontAlgn="auto">
              <a:lnSpc>
                <a:spcPct val="90000"/>
              </a:lnSpc>
              <a:spcBef>
                <a:spcPts val="0"/>
              </a:spcBef>
              <a:spcAft>
                <a:spcPct val="35000"/>
              </a:spcAft>
              <a:buFont typeface="Times New Roman" charset="0"/>
              <a:buNone/>
              <a:defRPr/>
            </a:pPr>
            <a:r>
              <a:rPr lang="en-GB" sz="1600" dirty="0">
                <a:solidFill>
                  <a:prstClr val="white"/>
                </a:solidFill>
              </a:rPr>
              <a:t>Awareness sessions</a:t>
            </a:r>
          </a:p>
        </p:txBody>
      </p:sp>
      <p:sp>
        <p:nvSpPr>
          <p:cNvPr id="16" name="Freeform 15"/>
          <p:cNvSpPr/>
          <p:nvPr/>
        </p:nvSpPr>
        <p:spPr>
          <a:xfrm>
            <a:off x="3433763" y="-715963"/>
            <a:ext cx="4294187" cy="5724526"/>
          </a:xfrm>
          <a:custGeom>
            <a:avLst/>
            <a:gdLst/>
            <a:ahLst/>
            <a:cxnLst/>
            <a:rect l="0" t="0" r="0" b="0"/>
            <a:pathLst>
              <a:path>
                <a:moveTo>
                  <a:pt x="4593254" y="5141823"/>
                </a:moveTo>
                <a:arcTo wR="2862276" hR="2862276" stAng="3167323" swAng="837468"/>
              </a:path>
            </a:pathLst>
          </a:custGeom>
          <a:noFill/>
          <a:ln w="38100">
            <a:solidFill>
              <a:srgbClr val="FF99CC"/>
            </a:solidFill>
            <a:tailEnd type="arrow"/>
          </a:ln>
        </p:spPr>
        <p:style>
          <a:lnRef idx="1">
            <a:scrgbClr r="0" g="0" b="0"/>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855913" y="806450"/>
            <a:ext cx="4294187" cy="5726113"/>
          </a:xfrm>
          <a:custGeom>
            <a:avLst/>
            <a:gdLst/>
            <a:ahLst/>
            <a:cxnLst/>
            <a:rect l="0" t="0" r="0" b="0"/>
            <a:pathLst>
              <a:path>
                <a:moveTo>
                  <a:pt x="3178535" y="17525"/>
                </a:moveTo>
                <a:arcTo wR="2862276" hR="2862276" stAng="16580622" swAng="1254837"/>
              </a:path>
            </a:pathLst>
          </a:custGeom>
          <a:solidFill>
            <a:srgbClr val="0066FF"/>
          </a:solidFill>
          <a:ln w="38100">
            <a:solidFill>
              <a:srgbClr val="0066FF"/>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094038" y="2051050"/>
            <a:ext cx="4294187" cy="5724525"/>
          </a:xfrm>
          <a:custGeom>
            <a:avLst/>
            <a:gdLst/>
            <a:ahLst/>
            <a:cxnLst/>
            <a:rect l="0" t="0" r="0" b="0"/>
            <a:pathLst>
              <a:path>
                <a:moveTo>
                  <a:pt x="4415480" y="458075"/>
                </a:moveTo>
                <a:arcTo wR="2862276" hR="2862276" stAng="18171840" swAng="748718"/>
              </a:path>
            </a:pathLst>
          </a:custGeom>
          <a:noFill/>
          <a:ln w="38100">
            <a:solidFill>
              <a:srgbClr val="B265FF"/>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9" name="Freeform 18"/>
          <p:cNvSpPr/>
          <p:nvPr/>
        </p:nvSpPr>
        <p:spPr>
          <a:xfrm>
            <a:off x="265113" y="-722313"/>
            <a:ext cx="4292600" cy="5295901"/>
          </a:xfrm>
          <a:custGeom>
            <a:avLst/>
            <a:gdLst/>
            <a:ahLst/>
            <a:cxnLst/>
            <a:rect l="0" t="0" r="0" b="0"/>
            <a:pathLst>
              <a:path>
                <a:moveTo>
                  <a:pt x="1406632" y="5326768"/>
                </a:moveTo>
                <a:arcTo wR="2862276" hR="2862276" stAng="7234084" swAng="725876"/>
              </a:path>
            </a:pathLst>
          </a:custGeom>
          <a:solidFill>
            <a:srgbClr val="1DC4FF"/>
          </a:solidFill>
          <a:ln w="38100">
            <a:solidFill>
              <a:srgbClr val="1DC4FF"/>
            </a:solidFill>
            <a:tailEnd type="arrow"/>
          </a:ln>
        </p:spPr>
        <p:style>
          <a:lnRef idx="1">
            <a:scrgbClr r="0" g="0" b="0"/>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20" name="Freeform 19"/>
          <p:cNvSpPr/>
          <p:nvPr/>
        </p:nvSpPr>
        <p:spPr>
          <a:xfrm rot="20557440">
            <a:off x="757238" y="1776413"/>
            <a:ext cx="4292600" cy="5726112"/>
          </a:xfrm>
          <a:custGeom>
            <a:avLst/>
            <a:gdLst/>
            <a:ahLst/>
            <a:cxnLst/>
            <a:rect l="0" t="0" r="0" b="0"/>
            <a:pathLst>
              <a:path>
                <a:moveTo>
                  <a:pt x="1048357" y="648156"/>
                </a:moveTo>
                <a:arcTo wR="2862276" hR="2862276" stAng="13840436" swAng="700732"/>
              </a:path>
            </a:pathLst>
          </a:custGeom>
          <a:noFill/>
          <a:ln w="38100">
            <a:solidFill>
              <a:srgbClr val="92D050"/>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pic>
        <p:nvPicPr>
          <p:cNvPr id="45095" name="Picture 38"/>
          <p:cNvPicPr>
            <a:picLocks noChangeAspect="1" noChangeArrowheads="1"/>
          </p:cNvPicPr>
          <p:nvPr/>
        </p:nvPicPr>
        <p:blipFill>
          <a:blip r:embed="rId3" cstate="print"/>
          <a:srcRect/>
          <a:stretch>
            <a:fillRect/>
          </a:stretch>
        </p:blipFill>
        <p:spPr bwMode="auto">
          <a:xfrm>
            <a:off x="3030538" y="2439988"/>
            <a:ext cx="3116262" cy="989012"/>
          </a:xfrm>
          <a:prstGeom prst="rect">
            <a:avLst/>
          </a:prstGeom>
          <a:noFill/>
          <a:ln w="9525">
            <a:noFill/>
            <a:miter lim="800000"/>
            <a:headEnd/>
            <a:tailEnd/>
          </a:ln>
        </p:spPr>
      </p:pic>
      <p:sp>
        <p:nvSpPr>
          <p:cNvPr id="22" name="TextBox 1"/>
          <p:cNvSpPr txBox="1">
            <a:spLocks noChangeArrowheads="1"/>
          </p:cNvSpPr>
          <p:nvPr/>
        </p:nvSpPr>
        <p:spPr bwMode="auto">
          <a:xfrm>
            <a:off x="0" y="6597650"/>
            <a:ext cx="9144000" cy="254000"/>
          </a:xfrm>
          <a:prstGeom prst="rect">
            <a:avLst/>
          </a:prstGeom>
          <a:noFill/>
          <a:ln w="9525">
            <a:noFill/>
            <a:miter lim="800000"/>
            <a:headEnd/>
            <a:tailEnd/>
          </a:ln>
        </p:spPr>
        <p:txBody>
          <a:bodyPr>
            <a:spAutoFit/>
          </a:bodyPr>
          <a:lstStyle/>
          <a:p>
            <a:pPr>
              <a:defRPr/>
            </a:pPr>
            <a:r>
              <a:rPr lang="en-GB" altLang="en-US" sz="1050" i="1">
                <a:solidFill>
                  <a:srgbClr val="000000"/>
                </a:solidFill>
              </a:rPr>
              <a:t>Staff Experience Continuous Improvement Cycle, Crown Copyright 2013. Contains public sector information licensed under the Open Government License v1.0.</a:t>
            </a:r>
            <a:endParaRPr lang="en-GB" altLang="en-US" sz="2000">
              <a:solidFill>
                <a:srgbClr val="000000"/>
              </a:solidFill>
            </a:endParaRPr>
          </a:p>
        </p:txBody>
      </p:sp>
      <p:sp>
        <p:nvSpPr>
          <p:cNvPr id="25" name="TextBox 24"/>
          <p:cNvSpPr txBox="1"/>
          <p:nvPr/>
        </p:nvSpPr>
        <p:spPr>
          <a:xfrm>
            <a:off x="2268538" y="3533775"/>
            <a:ext cx="4679950" cy="831850"/>
          </a:xfrm>
          <a:prstGeom prst="rect">
            <a:avLst/>
          </a:prstGeom>
          <a:noFill/>
        </p:spPr>
        <p:txBody>
          <a:bodyPr>
            <a:spAutoFit/>
          </a:bodyPr>
          <a:lstStyle/>
          <a:p>
            <a:pPr algn="ctr">
              <a:defRPr/>
            </a:pPr>
            <a:r>
              <a:rPr lang="en-GB">
                <a:solidFill>
                  <a:schemeClr val="accent2">
                    <a:lumMod val="50000"/>
                  </a:schemeClr>
                </a:solidFill>
                <a:latin typeface="+mj-lt"/>
              </a:rPr>
              <a:t>Staff Experience Continuous Improvement Model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87450" y="260350"/>
            <a:ext cx="7056438" cy="1152525"/>
          </a:xfrm>
        </p:spPr>
        <p:txBody>
          <a:bodyPr/>
          <a:lstStyle/>
          <a:p>
            <a:pPr algn="ctr" eaLnBrk="1" fontAlgn="auto" hangingPunct="1">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sz="4400" dirty="0" smtClean="0">
                <a:solidFill>
                  <a:schemeClr val="accent1">
                    <a:lumMod val="75000"/>
                  </a:schemeClr>
                </a:solidFill>
              </a:rPr>
              <a:t>Today will provide you with an opportunity to:</a:t>
            </a:r>
            <a:endParaRPr lang="en-US" sz="4400" kern="1200" dirty="0" smtClean="0">
              <a:solidFill>
                <a:schemeClr val="accent1">
                  <a:lumMod val="75000"/>
                </a:schemeClr>
              </a:solidFill>
              <a:ea typeface="+mn-ea"/>
              <a:cs typeface="+mn-cs"/>
            </a:endParaRPr>
          </a:p>
        </p:txBody>
      </p:sp>
      <p:sp>
        <p:nvSpPr>
          <p:cNvPr id="28675" name="Content Placeholder 4"/>
          <p:cNvSpPr>
            <a:spLocks noGrp="1"/>
          </p:cNvSpPr>
          <p:nvPr>
            <p:ph idx="1"/>
          </p:nvPr>
        </p:nvSpPr>
        <p:spPr>
          <a:xfrm>
            <a:off x="179388" y="1844675"/>
            <a:ext cx="8713787" cy="3608388"/>
          </a:xfrm>
        </p:spPr>
        <p:txBody>
          <a:bodyPr/>
          <a:lstStyle/>
          <a:p>
            <a:pPr>
              <a:defRPr/>
            </a:pPr>
            <a:r>
              <a:rPr lang="en-GB" dirty="0" smtClean="0">
                <a:solidFill>
                  <a:schemeClr val="accent2">
                    <a:lumMod val="75000"/>
                  </a:schemeClr>
                </a:solidFill>
              </a:rPr>
              <a:t>Understand what is employee engagement and its potential impact on staff and patients.</a:t>
            </a:r>
          </a:p>
          <a:p>
            <a:pPr>
              <a:defRPr/>
            </a:pPr>
            <a:r>
              <a:rPr lang="en-GB" dirty="0" smtClean="0">
                <a:solidFill>
                  <a:schemeClr val="accent2">
                    <a:lumMod val="75000"/>
                  </a:schemeClr>
                </a:solidFill>
              </a:rPr>
              <a:t>Familiarise yourselves with the iMatter continuous improvement model and your role as a line manager/ team leader/ supervisor.</a:t>
            </a:r>
          </a:p>
          <a:p>
            <a:pPr>
              <a:defRPr/>
            </a:pPr>
            <a:r>
              <a:rPr lang="en-GB" dirty="0" smtClean="0">
                <a:solidFill>
                  <a:schemeClr val="accent2">
                    <a:lumMod val="75000"/>
                  </a:schemeClr>
                </a:solidFill>
              </a:rPr>
              <a:t>Consider how to successfully implement &amp; embed iMatter within your own team(s).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8"/>
          <p:cNvPicPr>
            <a:picLocks noChangeAspect="1" noChangeArrowheads="1"/>
          </p:cNvPicPr>
          <p:nvPr/>
        </p:nvPicPr>
        <p:blipFill>
          <a:blip r:embed="rId3" cstate="print"/>
          <a:srcRect/>
          <a:stretch>
            <a:fillRect/>
          </a:stretch>
        </p:blipFill>
        <p:spPr bwMode="auto">
          <a:xfrm>
            <a:off x="179388" y="6157913"/>
            <a:ext cx="1619250" cy="511175"/>
          </a:xfrm>
          <a:prstGeom prst="rect">
            <a:avLst/>
          </a:prstGeom>
          <a:noFill/>
          <a:ln w="9525">
            <a:noFill/>
            <a:miter lim="800000"/>
            <a:headEnd/>
            <a:tailEnd/>
          </a:ln>
        </p:spPr>
      </p:pic>
      <p:sp>
        <p:nvSpPr>
          <p:cNvPr id="29699" name="TextBox 2"/>
          <p:cNvSpPr txBox="1">
            <a:spLocks noChangeArrowheads="1"/>
          </p:cNvSpPr>
          <p:nvPr/>
        </p:nvSpPr>
        <p:spPr bwMode="auto">
          <a:xfrm>
            <a:off x="684213" y="334963"/>
            <a:ext cx="7559675" cy="646112"/>
          </a:xfrm>
          <a:prstGeom prst="rect">
            <a:avLst/>
          </a:prstGeom>
          <a:noFill/>
          <a:ln w="9525">
            <a:noFill/>
            <a:miter lim="800000"/>
            <a:headEnd/>
            <a:tailEnd/>
          </a:ln>
        </p:spPr>
        <p:txBody>
          <a:bodyPr>
            <a:spAutoFit/>
          </a:bodyPr>
          <a:lstStyle/>
          <a:p>
            <a:pPr algn="ctr"/>
            <a:r>
              <a:rPr lang="en-GB" altLang="en-US" sz="3600" dirty="0" smtClean="0">
                <a:solidFill>
                  <a:schemeClr val="accent1">
                    <a:lumMod val="75000"/>
                  </a:schemeClr>
                </a:solidFill>
                <a:latin typeface="Calibri" pitchFamily="34" charset="0"/>
              </a:rPr>
              <a:t>iMatter Questionnaire</a:t>
            </a:r>
            <a:endParaRPr lang="en-GB" altLang="en-US" sz="3600" b="1" dirty="0">
              <a:solidFill>
                <a:schemeClr val="accent1">
                  <a:lumMod val="75000"/>
                </a:schemeClr>
              </a:solidFill>
              <a:latin typeface="Calibri" pitchFamily="34" charset="0"/>
            </a:endParaRPr>
          </a:p>
        </p:txBody>
      </p:sp>
      <p:pic>
        <p:nvPicPr>
          <p:cNvPr id="29700" name="Picture 2" descr="http://ts1.mm.bing.net/th?id=HN.608005857185827906&amp;pid=1.7"/>
          <p:cNvPicPr>
            <a:picLocks noChangeAspect="1" noChangeArrowheads="1"/>
          </p:cNvPicPr>
          <p:nvPr/>
        </p:nvPicPr>
        <p:blipFill>
          <a:blip r:embed="rId4" cstate="print"/>
          <a:srcRect/>
          <a:stretch>
            <a:fillRect/>
          </a:stretch>
        </p:blipFill>
        <p:spPr bwMode="auto">
          <a:xfrm>
            <a:off x="4859338" y="1412875"/>
            <a:ext cx="3889375" cy="3168650"/>
          </a:xfrm>
          <a:prstGeom prst="rect">
            <a:avLst/>
          </a:prstGeom>
          <a:noFill/>
          <a:ln w="9525">
            <a:noFill/>
            <a:miter lim="800000"/>
            <a:headEnd/>
            <a:tailEnd/>
          </a:ln>
        </p:spPr>
      </p:pic>
      <p:pic>
        <p:nvPicPr>
          <p:cNvPr id="29701" name="Picture 4" descr="http://www.computerhope.com/quiz.jpg"/>
          <p:cNvPicPr>
            <a:picLocks noChangeAspect="1" noChangeArrowheads="1"/>
          </p:cNvPicPr>
          <p:nvPr/>
        </p:nvPicPr>
        <p:blipFill>
          <a:blip r:embed="rId5" cstate="print"/>
          <a:srcRect/>
          <a:stretch>
            <a:fillRect/>
          </a:stretch>
        </p:blipFill>
        <p:spPr bwMode="auto">
          <a:xfrm>
            <a:off x="539750" y="1628775"/>
            <a:ext cx="3600450" cy="2952750"/>
          </a:xfrm>
          <a:prstGeom prst="rect">
            <a:avLst/>
          </a:prstGeom>
          <a:noFill/>
          <a:ln w="9525">
            <a:noFill/>
            <a:miter lim="800000"/>
            <a:headEnd/>
            <a:tailEnd/>
          </a:ln>
        </p:spPr>
      </p:pic>
      <p:sp>
        <p:nvSpPr>
          <p:cNvPr id="29703" name="TextBox 7"/>
          <p:cNvSpPr txBox="1">
            <a:spLocks noChangeArrowheads="1"/>
          </p:cNvSpPr>
          <p:nvPr/>
        </p:nvSpPr>
        <p:spPr bwMode="auto">
          <a:xfrm>
            <a:off x="34925" y="4868863"/>
            <a:ext cx="1800225" cy="431800"/>
          </a:xfrm>
          <a:prstGeom prst="rect">
            <a:avLst/>
          </a:prstGeom>
          <a:noFill/>
          <a:ln w="9525">
            <a:noFill/>
            <a:miter lim="800000"/>
            <a:headEnd/>
            <a:tailEnd/>
          </a:ln>
        </p:spPr>
        <p:txBody>
          <a:bodyPr>
            <a:spAutoFit/>
          </a:bodyPr>
          <a:lstStyle/>
          <a:p>
            <a:pPr algn="ctr"/>
            <a:r>
              <a:rPr lang="en-GB" altLang="en-US" sz="2200" b="1">
                <a:solidFill>
                  <a:srgbClr val="002060"/>
                </a:solidFill>
              </a:rPr>
              <a:t>About me</a:t>
            </a:r>
          </a:p>
        </p:txBody>
      </p:sp>
      <p:sp>
        <p:nvSpPr>
          <p:cNvPr id="29704" name="TextBox 8"/>
          <p:cNvSpPr txBox="1">
            <a:spLocks noChangeArrowheads="1"/>
          </p:cNvSpPr>
          <p:nvPr/>
        </p:nvSpPr>
        <p:spPr bwMode="auto">
          <a:xfrm>
            <a:off x="2627313" y="4870450"/>
            <a:ext cx="3457575" cy="430213"/>
          </a:xfrm>
          <a:prstGeom prst="rect">
            <a:avLst/>
          </a:prstGeom>
          <a:noFill/>
          <a:ln w="9525">
            <a:noFill/>
            <a:miter lim="800000"/>
            <a:headEnd/>
            <a:tailEnd/>
          </a:ln>
        </p:spPr>
        <p:txBody>
          <a:bodyPr>
            <a:spAutoFit/>
          </a:bodyPr>
          <a:lstStyle/>
          <a:p>
            <a:pPr algn="ctr"/>
            <a:r>
              <a:rPr lang="en-GB" altLang="en-US" sz="2200" b="1">
                <a:solidFill>
                  <a:srgbClr val="002060"/>
                </a:solidFill>
              </a:rPr>
              <a:t>My team / line manager</a:t>
            </a:r>
          </a:p>
        </p:txBody>
      </p:sp>
      <p:sp>
        <p:nvSpPr>
          <p:cNvPr id="29705" name="TextBox 9"/>
          <p:cNvSpPr txBox="1">
            <a:spLocks noChangeArrowheads="1"/>
          </p:cNvSpPr>
          <p:nvPr/>
        </p:nvSpPr>
        <p:spPr bwMode="auto">
          <a:xfrm>
            <a:off x="6443663" y="4868863"/>
            <a:ext cx="2700337" cy="431800"/>
          </a:xfrm>
          <a:prstGeom prst="rect">
            <a:avLst/>
          </a:prstGeom>
          <a:noFill/>
          <a:ln w="9525">
            <a:noFill/>
            <a:miter lim="800000"/>
            <a:headEnd/>
            <a:tailEnd/>
          </a:ln>
        </p:spPr>
        <p:txBody>
          <a:bodyPr>
            <a:spAutoFit/>
          </a:bodyPr>
          <a:lstStyle/>
          <a:p>
            <a:pPr algn="ctr"/>
            <a:r>
              <a:rPr lang="en-GB" altLang="en-US" sz="2200" b="1">
                <a:solidFill>
                  <a:srgbClr val="002060"/>
                </a:solidFill>
              </a:rPr>
              <a:t>My organisation</a:t>
            </a:r>
          </a:p>
        </p:txBody>
      </p:sp>
      <p:pic>
        <p:nvPicPr>
          <p:cNvPr id="29706" name="Picture 12" descr="http://www.jaaxy.com/blog/images/10-minutes.jpg"/>
          <p:cNvPicPr>
            <a:picLocks noChangeAspect="1" noChangeArrowheads="1"/>
          </p:cNvPicPr>
          <p:nvPr/>
        </p:nvPicPr>
        <p:blipFill>
          <a:blip r:embed="rId6" cstate="print"/>
          <a:srcRect/>
          <a:stretch>
            <a:fillRect/>
          </a:stretch>
        </p:blipFill>
        <p:spPr bwMode="auto">
          <a:xfrm>
            <a:off x="3635375" y="2565400"/>
            <a:ext cx="1657350" cy="1655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0" y="5732463"/>
            <a:ext cx="3851275" cy="1125537"/>
          </a:xfrm>
          <a:prstGeom prst="rect">
            <a:avLst/>
          </a:prstGeom>
          <a:solidFill>
            <a:schemeClr val="bg1"/>
          </a:solidFill>
          <a:ln w="9525" algn="ctr">
            <a:noFill/>
            <a:round/>
            <a:headEnd/>
            <a:tailEnd/>
          </a:ln>
        </p:spPr>
        <p:txBody>
          <a:bodyPr/>
          <a:lstStyle/>
          <a:p>
            <a:endParaRPr lang="en-US"/>
          </a:p>
        </p:txBody>
      </p:sp>
      <p:sp>
        <p:nvSpPr>
          <p:cNvPr id="100354" name="Title 1"/>
          <p:cNvSpPr>
            <a:spLocks noGrp="1"/>
          </p:cNvSpPr>
          <p:nvPr>
            <p:ph type="title"/>
          </p:nvPr>
        </p:nvSpPr>
        <p:spPr>
          <a:xfrm>
            <a:off x="1331913" y="-26988"/>
            <a:ext cx="6408737" cy="792163"/>
          </a:xfrm>
        </p:spPr>
        <p:txBody>
          <a:bodyPr/>
          <a:lstStyle/>
          <a:p>
            <a:pPr>
              <a:defRPr/>
            </a:pPr>
            <a:r>
              <a:rPr lang="en-GB" altLang="en-US" sz="3200" dirty="0" smtClean="0">
                <a:solidFill>
                  <a:schemeClr val="accent1">
                    <a:lumMod val="75000"/>
                  </a:schemeClr>
                </a:solidFill>
              </a:rPr>
              <a:t>Understanding your team report</a:t>
            </a:r>
            <a:endParaRPr lang="en-GB" altLang="en-US" sz="3200" dirty="0">
              <a:solidFill>
                <a:schemeClr val="accent1">
                  <a:lumMod val="75000"/>
                </a:schemeClr>
              </a:solidFill>
            </a:endParaRPr>
          </a:p>
        </p:txBody>
      </p:sp>
      <p:pic>
        <p:nvPicPr>
          <p:cNvPr id="100355" name="Picture 7"/>
          <p:cNvPicPr>
            <a:picLocks noChangeAspect="1" noChangeArrowheads="1"/>
          </p:cNvPicPr>
          <p:nvPr/>
        </p:nvPicPr>
        <p:blipFill>
          <a:blip r:embed="rId3" cstate="print"/>
          <a:srcRect/>
          <a:stretch>
            <a:fillRect/>
          </a:stretch>
        </p:blipFill>
        <p:spPr bwMode="auto">
          <a:xfrm>
            <a:off x="611188" y="900113"/>
            <a:ext cx="7848600" cy="5945187"/>
          </a:xfrm>
          <a:prstGeom prst="rect">
            <a:avLst/>
          </a:prstGeom>
          <a:noFill/>
          <a:ln w="9525">
            <a:solidFill>
              <a:schemeClr val="accent2">
                <a:lumMod val="60000"/>
                <a:lumOff val="40000"/>
              </a:schemeClr>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395536" y="1772816"/>
            <a:ext cx="7772400" cy="4896544"/>
          </a:xfrm>
        </p:spPr>
        <p:txBody>
          <a:bodyPr/>
          <a:lstStyle/>
          <a:p>
            <a:pPr eaLnBrk="1" hangingPunct="1">
              <a:spcBef>
                <a:spcPct val="0"/>
              </a:spcBef>
              <a:defRPr/>
            </a:pPr>
            <a:r>
              <a:rPr lang="en-GB" sz="2600" dirty="0" smtClean="0">
                <a:solidFill>
                  <a:schemeClr val="accent2">
                    <a:lumMod val="75000"/>
                  </a:schemeClr>
                </a:solidFill>
              </a:rPr>
              <a:t>What would stand out for you in these reports?</a:t>
            </a:r>
          </a:p>
          <a:p>
            <a:pPr eaLnBrk="1" hangingPunct="1">
              <a:spcBef>
                <a:spcPct val="0"/>
              </a:spcBef>
              <a:defRPr/>
            </a:pPr>
            <a:r>
              <a:rPr lang="en-GB" sz="2600" dirty="0" smtClean="0">
                <a:solidFill>
                  <a:schemeClr val="accent2">
                    <a:lumMod val="75000"/>
                  </a:schemeClr>
                </a:solidFill>
              </a:rPr>
              <a:t>What does this team report tell you overall in terms of potential strengths and areas for improvements?</a:t>
            </a:r>
          </a:p>
          <a:p>
            <a:pPr>
              <a:defRPr/>
            </a:pPr>
            <a:r>
              <a:rPr lang="en-GB" sz="2600" dirty="0" smtClean="0">
                <a:solidFill>
                  <a:schemeClr val="accent2">
                    <a:lumMod val="75000"/>
                  </a:schemeClr>
                </a:solidFill>
                <a:cs typeface="Arial" charset="0"/>
              </a:rPr>
              <a:t>What would you need to consider when sharing these results with your team?</a:t>
            </a:r>
          </a:p>
          <a:p>
            <a:pPr>
              <a:defRPr/>
            </a:pPr>
            <a:r>
              <a:rPr lang="en-GB" sz="2600" dirty="0" smtClean="0">
                <a:solidFill>
                  <a:schemeClr val="accent2">
                    <a:lumMod val="75000"/>
                  </a:schemeClr>
                </a:solidFill>
                <a:cs typeface="Arial" charset="0"/>
              </a:rPr>
              <a:t>How could you create ownership of the results?</a:t>
            </a:r>
          </a:p>
          <a:p>
            <a:pPr eaLnBrk="1" hangingPunct="1">
              <a:spcBef>
                <a:spcPct val="0"/>
              </a:spcBef>
              <a:defRPr/>
            </a:pPr>
            <a:r>
              <a:rPr lang="en-GB" sz="2600" dirty="0" smtClean="0">
                <a:solidFill>
                  <a:schemeClr val="accent2">
                    <a:lumMod val="75000"/>
                  </a:schemeClr>
                </a:solidFill>
              </a:rPr>
              <a:t>How will decisions be made? By Whom?</a:t>
            </a:r>
          </a:p>
          <a:p>
            <a:pPr marL="341313" indent="-341313" eaLnBrk="1" hangingPunct="1">
              <a:lnSpc>
                <a:spcPct val="90000"/>
              </a:lnSpc>
              <a:spcBef>
                <a:spcPts val="600"/>
              </a:spcBef>
              <a:buClr>
                <a:srgbClr val="00009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600" dirty="0" smtClean="0"/>
          </a:p>
        </p:txBody>
      </p:sp>
      <p:sp>
        <p:nvSpPr>
          <p:cNvPr id="5" name="Rectangle 1"/>
          <p:cNvSpPr>
            <a:spLocks noGrp="1" noChangeArrowheads="1"/>
          </p:cNvSpPr>
          <p:nvPr>
            <p:ph type="title"/>
          </p:nvPr>
        </p:nvSpPr>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smtClean="0">
                <a:solidFill>
                  <a:schemeClr val="accent1">
                    <a:lumMod val="75000"/>
                  </a:schemeClr>
                </a:solidFill>
              </a:rPr>
              <a:t>Sample Reports:</a:t>
            </a:r>
            <a:endParaRPr lang="en-GB" sz="32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p:cNvPicPr>
          <p:nvPr/>
        </p:nvPicPr>
        <p:blipFill>
          <a:blip r:embed="rId3" cstate="print"/>
          <a:srcRect/>
          <a:stretch>
            <a:fillRect/>
          </a:stretch>
        </p:blipFill>
        <p:spPr bwMode="auto">
          <a:xfrm>
            <a:off x="1960563" y="3429000"/>
            <a:ext cx="4279900" cy="2181225"/>
          </a:xfrm>
          <a:prstGeom prst="rect">
            <a:avLst/>
          </a:prstGeom>
          <a:noFill/>
          <a:ln w="9525">
            <a:noFill/>
            <a:miter lim="800000"/>
            <a:headEnd/>
            <a:tailEnd/>
          </a:ln>
        </p:spPr>
      </p:pic>
      <p:sp>
        <p:nvSpPr>
          <p:cNvPr id="7" name="Oval Callout 6"/>
          <p:cNvSpPr/>
          <p:nvPr/>
        </p:nvSpPr>
        <p:spPr>
          <a:xfrm>
            <a:off x="2267744" y="620688"/>
            <a:ext cx="6768752" cy="2520379"/>
          </a:xfrm>
          <a:prstGeom prst="wedgeEllipseCallout">
            <a:avLst>
              <a:gd name="adj1" fmla="val -18820"/>
              <a:gd name="adj2" fmla="val 65431"/>
            </a:avLst>
          </a:prstGeom>
          <a:no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4" name="TextBox 7"/>
          <p:cNvSpPr txBox="1">
            <a:spLocks noChangeArrowheads="1"/>
          </p:cNvSpPr>
          <p:nvPr/>
        </p:nvSpPr>
        <p:spPr bwMode="auto">
          <a:xfrm>
            <a:off x="3707904" y="980728"/>
            <a:ext cx="4564559" cy="1938992"/>
          </a:xfrm>
          <a:prstGeom prst="rect">
            <a:avLst/>
          </a:prstGeom>
          <a:noFill/>
          <a:ln w="9525">
            <a:noFill/>
            <a:miter lim="800000"/>
            <a:headEnd/>
            <a:tailEnd/>
          </a:ln>
        </p:spPr>
        <p:txBody>
          <a:bodyPr wrap="square">
            <a:spAutoFit/>
          </a:bodyPr>
          <a:lstStyle/>
          <a:p>
            <a:r>
              <a:rPr lang="en-GB" altLang="en-US" dirty="0">
                <a:latin typeface="Calibri" pitchFamily="34" charset="0"/>
              </a:rPr>
              <a:t>“So now that we’ve dealt with the last lot of staff who gave me negative feedback, I’m really keen to hear your honest feedback about working in this team…”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mtClean="0"/>
              <a:t>Part 2 of action plan to be inserted</a:t>
            </a:r>
            <a:br>
              <a:rPr lang="en-GB" smtClean="0"/>
            </a:br>
            <a:endParaRPr lang="en-GB"/>
          </a:p>
        </p:txBody>
      </p:sp>
      <p:pic>
        <p:nvPicPr>
          <p:cNvPr id="52227" name="Picture 3"/>
          <p:cNvPicPr>
            <a:picLocks noChangeAspect="1"/>
          </p:cNvPicPr>
          <p:nvPr/>
        </p:nvPicPr>
        <p:blipFill>
          <a:blip r:embed="rId3" cstate="print"/>
          <a:srcRect/>
          <a:stretch>
            <a:fillRect/>
          </a:stretch>
        </p:blipFill>
        <p:spPr bwMode="auto">
          <a:xfrm>
            <a:off x="65088" y="22225"/>
            <a:ext cx="9013825" cy="681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itle 1"/>
          <p:cNvSpPr>
            <a:spLocks noGrp="1"/>
          </p:cNvSpPr>
          <p:nvPr>
            <p:ph type="title"/>
          </p:nvPr>
        </p:nvSpPr>
        <p:spPr>
          <a:xfrm>
            <a:off x="830263" y="1422400"/>
            <a:ext cx="3021012" cy="1143000"/>
          </a:xfrm>
        </p:spPr>
        <p:txBody>
          <a:bodyPr/>
          <a:lstStyle/>
          <a:p>
            <a:pPr eaLnBrk="1" hangingPunct="1">
              <a:defRPr/>
            </a:pPr>
            <a:r>
              <a:rPr lang="en-GB" sz="4000" dirty="0" smtClean="0">
                <a:solidFill>
                  <a:schemeClr val="accent1">
                    <a:lumMod val="75000"/>
                  </a:schemeClr>
                </a:solidFill>
              </a:rPr>
              <a:t>Storyboard</a:t>
            </a:r>
            <a:endParaRPr lang="en-GB" sz="3200" dirty="0" smtClean="0">
              <a:solidFill>
                <a:schemeClr val="accent1">
                  <a:lumMod val="75000"/>
                </a:schemeClr>
              </a:solidFill>
            </a:endParaRPr>
          </a:p>
        </p:txBody>
      </p:sp>
      <p:pic>
        <p:nvPicPr>
          <p:cNvPr id="53251" name="Picture 2"/>
          <p:cNvPicPr>
            <a:picLocks noChangeAspect="1" noChangeArrowheads="1"/>
          </p:cNvPicPr>
          <p:nvPr/>
        </p:nvPicPr>
        <p:blipFill>
          <a:blip r:embed="rId3" cstate="print"/>
          <a:srcRect/>
          <a:stretch>
            <a:fillRect/>
          </a:stretch>
        </p:blipFill>
        <p:spPr bwMode="auto">
          <a:xfrm>
            <a:off x="4635500" y="-9525"/>
            <a:ext cx="4473575" cy="686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1619250" y="115888"/>
            <a:ext cx="5905500" cy="865187"/>
          </a:xfrm>
        </p:spPr>
        <p:txBody>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solidFill>
                  <a:schemeClr val="accent1">
                    <a:lumMod val="75000"/>
                  </a:schemeClr>
                </a:solidFill>
              </a:rPr>
              <a:t/>
            </a:r>
            <a:br>
              <a:rPr lang="en-GB" dirty="0" smtClean="0">
                <a:solidFill>
                  <a:schemeClr val="accent1">
                    <a:lumMod val="75000"/>
                  </a:schemeClr>
                </a:solidFill>
              </a:rPr>
            </a:br>
            <a:r>
              <a:rPr lang="en-GB" dirty="0" smtClean="0">
                <a:solidFill>
                  <a:schemeClr val="accent1">
                    <a:lumMod val="75000"/>
                  </a:schemeClr>
                </a:solidFill>
              </a:rPr>
              <a:t>Managers Checklist:</a:t>
            </a:r>
            <a:br>
              <a:rPr lang="en-GB" dirty="0" smtClean="0">
                <a:solidFill>
                  <a:schemeClr val="accent1">
                    <a:lumMod val="75000"/>
                  </a:schemeClr>
                </a:solidFill>
              </a:rPr>
            </a:br>
            <a:endParaRPr lang="en-GB" dirty="0" smtClean="0"/>
          </a:p>
        </p:txBody>
      </p:sp>
      <p:sp>
        <p:nvSpPr>
          <p:cNvPr id="57347" name="Rectangle 2"/>
          <p:cNvSpPr>
            <a:spLocks noGrp="1" noChangeArrowheads="1"/>
          </p:cNvSpPr>
          <p:nvPr>
            <p:ph idx="1"/>
          </p:nvPr>
        </p:nvSpPr>
        <p:spPr>
          <a:xfrm>
            <a:off x="179388" y="1268413"/>
            <a:ext cx="8640762" cy="4321175"/>
          </a:xfrm>
        </p:spPr>
        <p:txBody>
          <a:bodyPr/>
          <a:lstStyle/>
          <a:p>
            <a:pPr marL="341313" indent="-341313" eaLnBrk="1" hangingPunct="1">
              <a:lnSpc>
                <a:spcPct val="90000"/>
              </a:lnSpc>
              <a:spcBef>
                <a:spcPts val="600"/>
              </a:spcBef>
              <a:buClr>
                <a:srgbClr val="00009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b="1" dirty="0" smtClean="0"/>
              <a:t>Over the coming weeks, consider if you have :</a:t>
            </a:r>
          </a:p>
          <a:p>
            <a:pPr marL="341313" indent="-341313" eaLnBrk="1" hangingPunct="1">
              <a:lnSpc>
                <a:spcPct val="90000"/>
              </a:lnSpc>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t>Created opportunities for staff to become aware of iMatter</a:t>
            </a:r>
          </a:p>
          <a:p>
            <a:pPr marL="341313" indent="-341313" eaLnBrk="1" hangingPunct="1">
              <a:lnSpc>
                <a:spcPct val="90000"/>
              </a:lnSpc>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t>Provided your organisational charts and confirmed your team details on the IT portal</a:t>
            </a:r>
          </a:p>
          <a:p>
            <a:pPr marL="341313" indent="-341313" eaLnBrk="1" hangingPunct="1">
              <a:lnSpc>
                <a:spcPct val="90000"/>
              </a:lnSpc>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t>Proactively encouraged participation from your whole team to the iMatter process and completing the iMatter Questionnaire?</a:t>
            </a:r>
          </a:p>
          <a:p>
            <a:pPr marL="341313" indent="-341313" eaLnBrk="1" hangingPunct="1">
              <a:lnSpc>
                <a:spcPct val="90000"/>
              </a:lnSpc>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t>Shared the Team Report at a feedback session with your whole team?</a:t>
            </a:r>
          </a:p>
          <a:p>
            <a:pPr marL="341313" indent="-341313" eaLnBrk="1" hangingPunct="1">
              <a:lnSpc>
                <a:spcPct val="90000"/>
              </a:lnSpc>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t>Created local shared ownership of your specific Team Action Plan and inputted your Team Action Plan on the iMatter Portal?</a:t>
            </a:r>
          </a:p>
          <a:p>
            <a:pPr marL="341313" indent="-341313" eaLnBrk="1" hangingPunct="1">
              <a:lnSpc>
                <a:spcPct val="90000"/>
              </a:lnSpc>
              <a:spcBef>
                <a:spcPts val="600"/>
              </a:spcBef>
              <a:buClr>
                <a:srgbClr val="000099"/>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200" dirty="0" smtClean="0"/>
              <a:t>Committed to progressing your Team Action Plan in terms of time, focus and resources.</a:t>
            </a:r>
          </a:p>
          <a:p>
            <a:pPr marL="341313" indent="-341313" eaLnBrk="1" hangingPunct="1">
              <a:lnSpc>
                <a:spcPct val="90000"/>
              </a:lnSpc>
              <a:spcBef>
                <a:spcPts val="600"/>
              </a:spcBef>
              <a:buClr>
                <a:srgbClr val="000099"/>
              </a:buClr>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2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6768752" cy="1143000"/>
          </a:xfrm>
        </p:spPr>
        <p:txBody>
          <a:bodyPr>
            <a:normAutofit/>
          </a:bodyPr>
          <a:lstStyle/>
          <a:p>
            <a:pPr algn="ctr">
              <a:defRPr/>
            </a:pPr>
            <a:r>
              <a:rPr lang="en-GB" altLang="en-US" dirty="0" smtClean="0">
                <a:solidFill>
                  <a:schemeClr val="accent1">
                    <a:lumMod val="75000"/>
                  </a:schemeClr>
                </a:solidFill>
              </a:rPr>
              <a:t>Support</a:t>
            </a:r>
            <a:endParaRPr lang="en-GB" altLang="en-US" dirty="0">
              <a:solidFill>
                <a:schemeClr val="accent1">
                  <a:lumMod val="75000"/>
                </a:schemeClr>
              </a:solidFill>
            </a:endParaRPr>
          </a:p>
        </p:txBody>
      </p:sp>
      <p:sp>
        <p:nvSpPr>
          <p:cNvPr id="5" name="TextBox 4"/>
          <p:cNvSpPr txBox="1"/>
          <p:nvPr/>
        </p:nvSpPr>
        <p:spPr>
          <a:xfrm>
            <a:off x="1259632" y="1556792"/>
            <a:ext cx="5355440" cy="2677656"/>
          </a:xfrm>
          <a:prstGeom prst="rect">
            <a:avLst/>
          </a:prstGeom>
          <a:noFill/>
        </p:spPr>
        <p:txBody>
          <a:bodyPr wrap="none" rtlCol="0">
            <a:spAutoFit/>
          </a:bodyPr>
          <a:lstStyle/>
          <a:p>
            <a:r>
              <a:rPr lang="en-GB" dirty="0" smtClean="0">
                <a:solidFill>
                  <a:schemeClr val="accent6">
                    <a:lumMod val="75000"/>
                  </a:schemeClr>
                </a:solidFill>
                <a:latin typeface="Calibri" pitchFamily="34" charset="0"/>
              </a:rPr>
              <a:t>Key contacts:</a:t>
            </a:r>
          </a:p>
          <a:p>
            <a:endParaRPr lang="en-GB" dirty="0" smtClean="0">
              <a:solidFill>
                <a:schemeClr val="accent6">
                  <a:lumMod val="75000"/>
                </a:schemeClr>
              </a:solidFill>
              <a:latin typeface="Calibri" pitchFamily="34" charset="0"/>
            </a:endParaRPr>
          </a:p>
          <a:p>
            <a:endParaRPr lang="en-GB" dirty="0" smtClean="0">
              <a:solidFill>
                <a:schemeClr val="accent6">
                  <a:lumMod val="75000"/>
                </a:schemeClr>
              </a:solidFill>
              <a:latin typeface="Calibri" pitchFamily="34" charset="0"/>
            </a:endParaRPr>
          </a:p>
          <a:p>
            <a:endParaRPr lang="en-GB" dirty="0" smtClean="0">
              <a:solidFill>
                <a:schemeClr val="accent6">
                  <a:lumMod val="75000"/>
                </a:schemeClr>
              </a:solidFill>
              <a:latin typeface="Calibri" pitchFamily="34" charset="0"/>
            </a:endParaRPr>
          </a:p>
          <a:p>
            <a:r>
              <a:rPr lang="en-GB" dirty="0" smtClean="0">
                <a:solidFill>
                  <a:schemeClr val="accent6">
                    <a:lumMod val="75000"/>
                  </a:schemeClr>
                </a:solidFill>
                <a:latin typeface="Calibri" pitchFamily="34" charset="0"/>
              </a:rPr>
              <a:t>Resources:</a:t>
            </a:r>
          </a:p>
          <a:p>
            <a:endParaRPr lang="en-GB" dirty="0" smtClean="0">
              <a:solidFill>
                <a:schemeClr val="accent6">
                  <a:lumMod val="75000"/>
                </a:schemeClr>
              </a:solidFill>
              <a:latin typeface="Calibri" pitchFamily="34" charset="0"/>
            </a:endParaRPr>
          </a:p>
          <a:p>
            <a:r>
              <a:rPr lang="en-GB" b="0" dirty="0" smtClean="0">
                <a:solidFill>
                  <a:schemeClr val="accent6">
                    <a:lumMod val="75000"/>
                  </a:schemeClr>
                </a:solidFill>
                <a:latin typeface="Calibri" pitchFamily="34" charset="0"/>
              </a:rPr>
              <a:t>e.g. Local intranet, national webpage etc</a:t>
            </a:r>
          </a:p>
        </p:txBody>
      </p:sp>
      <p:pic>
        <p:nvPicPr>
          <p:cNvPr id="6" name="Picture 2" descr="https://rsc-archive.jisc.ac.uk/pluginfile.php/679/mod_book/chapter/86/Aims%20and%20Objectives.jpg"/>
          <p:cNvPicPr>
            <a:picLocks noChangeAspect="1" noChangeArrowheads="1"/>
          </p:cNvPicPr>
          <p:nvPr/>
        </p:nvPicPr>
        <p:blipFill>
          <a:blip r:embed="rId3" cstate="print"/>
          <a:srcRect/>
          <a:stretch>
            <a:fillRect/>
          </a:stretch>
        </p:blipFill>
        <p:spPr bwMode="auto">
          <a:xfrm>
            <a:off x="6876256" y="548680"/>
            <a:ext cx="1984276" cy="199845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68313" y="1773238"/>
            <a:ext cx="8135937" cy="2447925"/>
          </a:xfrm>
        </p:spPr>
        <p:txBody>
          <a:bodyPr/>
          <a:lstStyle/>
          <a:p>
            <a:pPr algn="ctr" eaLnBrk="1" fontAlgn="auto" hangingPunct="1">
              <a:spcBef>
                <a:spcPts val="0"/>
              </a:spcBef>
              <a:spcAft>
                <a:spcPts val="0"/>
              </a:spcAft>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400" b="1" kern="1200" dirty="0" smtClean="0">
                <a:solidFill>
                  <a:schemeClr val="accent1">
                    <a:lumMod val="75000"/>
                  </a:schemeClr>
                </a:solidFill>
              </a:rPr>
              <a:t>Any final questions?</a:t>
            </a:r>
          </a:p>
          <a:p>
            <a:pPr algn="ctr" fontAlgn="auto">
              <a:spcBef>
                <a:spcPts val="0"/>
              </a:spcBef>
              <a:spcAft>
                <a:spcPts val="0"/>
              </a:spcAft>
              <a:buFontTx/>
              <a:buNone/>
              <a:defRPr/>
            </a:pPr>
            <a:endParaRPr lang="en-GB" b="1" kern="1200" dirty="0" smtClean="0">
              <a:solidFill>
                <a:srgbClr val="4F81BD">
                  <a:lumMod val="75000"/>
                </a:srgbClr>
              </a:solidFill>
            </a:endParaRPr>
          </a:p>
          <a:p>
            <a:pPr marL="0" indent="0" algn="ctr" fontAlgn="auto">
              <a:spcBef>
                <a:spcPts val="0"/>
              </a:spcBef>
              <a:spcAft>
                <a:spcPts val="0"/>
              </a:spcAft>
              <a:buFontTx/>
              <a:buNone/>
              <a:defRPr/>
            </a:pPr>
            <a:endParaRPr lang="en-GB" b="1" kern="1200" dirty="0" smtClean="0">
              <a:solidFill>
                <a:srgbClr val="4F81BD">
                  <a:lumMod val="75000"/>
                </a:srgbClr>
              </a:solidFill>
            </a:endParaRPr>
          </a:p>
          <a:p>
            <a:pPr marL="0" indent="0" algn="ctr" fontAlgn="auto">
              <a:spcBef>
                <a:spcPts val="0"/>
              </a:spcBef>
              <a:spcAft>
                <a:spcPts val="0"/>
              </a:spcAft>
              <a:buFontTx/>
              <a:buNone/>
              <a:defRPr/>
            </a:pPr>
            <a:endParaRPr lang="en-GB" b="1" kern="1200" dirty="0" smtClean="0">
              <a:solidFill>
                <a:srgbClr val="4F81BD">
                  <a:lumMod val="75000"/>
                </a:srgbClr>
              </a:solidFill>
            </a:endParaRPr>
          </a:p>
          <a:p>
            <a:pPr marL="0" indent="0">
              <a:buFontTx/>
              <a:buNone/>
              <a:defRPr/>
            </a:pPr>
            <a:endParaRPr lang="en-GB" dirty="0" smtClean="0"/>
          </a:p>
          <a:p>
            <a:pPr marL="0" indent="0">
              <a:buFontTx/>
              <a:buNone/>
              <a:defRPr/>
            </a:pPr>
            <a:endParaRPr lang="en-GB" dirty="0" smtClean="0"/>
          </a:p>
          <a:p>
            <a:pPr marL="0" indent="0">
              <a:buFontTx/>
              <a:buNone/>
              <a:defRPr/>
            </a:pPr>
            <a:endParaRPr lang="en-GB" dirty="0" smtClean="0"/>
          </a:p>
          <a:p>
            <a:pPr>
              <a:buFontTx/>
              <a:buNone/>
              <a:defRPr/>
            </a:pPr>
            <a:endParaRPr lang="en-GB" dirty="0" smtClean="0"/>
          </a:p>
        </p:txBody>
      </p:sp>
      <p:pic>
        <p:nvPicPr>
          <p:cNvPr id="59395" name="Picture 38"/>
          <p:cNvPicPr>
            <a:picLocks noChangeAspect="1" noChangeArrowheads="1"/>
          </p:cNvPicPr>
          <p:nvPr/>
        </p:nvPicPr>
        <p:blipFill>
          <a:blip r:embed="rId3" cstate="print"/>
          <a:srcRect/>
          <a:stretch>
            <a:fillRect/>
          </a:stretch>
        </p:blipFill>
        <p:spPr bwMode="auto">
          <a:xfrm>
            <a:off x="3203575" y="620713"/>
            <a:ext cx="2708275" cy="858837"/>
          </a:xfrm>
          <a:prstGeom prst="rect">
            <a:avLst/>
          </a:prstGeom>
          <a:noFill/>
          <a:ln w="9525">
            <a:noFill/>
            <a:miter lim="800000"/>
            <a:headEnd/>
            <a:tailEnd/>
          </a:ln>
        </p:spPr>
      </p:pic>
      <p:sp>
        <p:nvSpPr>
          <p:cNvPr id="5" name="TextBox 4"/>
          <p:cNvSpPr txBox="1"/>
          <p:nvPr/>
        </p:nvSpPr>
        <p:spPr>
          <a:xfrm>
            <a:off x="2050891" y="3501008"/>
            <a:ext cx="4465325" cy="1200329"/>
          </a:xfrm>
          <a:prstGeom prst="rect">
            <a:avLst/>
          </a:prstGeom>
          <a:noFill/>
          <a:ln>
            <a:solidFill>
              <a:schemeClr val="tx1"/>
            </a:solidFill>
          </a:ln>
        </p:spPr>
        <p:txBody>
          <a:bodyPr wrap="none" rtlCol="0">
            <a:spAutoFit/>
          </a:bodyPr>
          <a:lstStyle/>
          <a:p>
            <a:r>
              <a:rPr lang="en-GB" dirty="0" smtClean="0">
                <a:solidFill>
                  <a:srgbClr val="FF0000"/>
                </a:solidFill>
              </a:rPr>
              <a:t>Insert local image of HSCP team</a:t>
            </a:r>
          </a:p>
          <a:p>
            <a:endParaRPr lang="en-GB" dirty="0" smtClean="0">
              <a:solidFill>
                <a:srgbClr val="FF0000"/>
              </a:solidFill>
            </a:endParaRPr>
          </a:p>
          <a:p>
            <a:endParaRPr lang="en-GB"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11188" y="1268413"/>
            <a:ext cx="8208962" cy="4156075"/>
          </a:xfrm>
          <a:prstGeom prst="rect">
            <a:avLst/>
          </a:prstGeom>
          <a:noFill/>
        </p:spPr>
        <p:txBody>
          <a:bodyPr>
            <a:spAutoFit/>
          </a:bodyPr>
          <a:lstStyle/>
          <a:p>
            <a:pPr marL="177800" indent="-177800">
              <a:buClr>
                <a:schemeClr val="bg2"/>
              </a:buClr>
              <a:buFont typeface="Arial" pitchFamily="34" charset="0"/>
              <a:buChar char="•"/>
              <a:defRPr/>
            </a:pPr>
            <a:r>
              <a:rPr lang="en-GB" dirty="0">
                <a:solidFill>
                  <a:schemeClr val="accent6">
                    <a:lumMod val="75000"/>
                  </a:schemeClr>
                </a:solidFill>
                <a:latin typeface="+mj-lt"/>
              </a:rPr>
              <a:t>Give full attention when others are speaking</a:t>
            </a:r>
          </a:p>
          <a:p>
            <a:pPr marL="177800" indent="-177800">
              <a:buClr>
                <a:schemeClr val="bg2"/>
              </a:buClr>
              <a:buFont typeface="Arial" pitchFamily="34" charset="0"/>
              <a:buChar char="•"/>
              <a:defRPr/>
            </a:pPr>
            <a:r>
              <a:rPr lang="en-GB" dirty="0">
                <a:solidFill>
                  <a:schemeClr val="accent6">
                    <a:lumMod val="75000"/>
                  </a:schemeClr>
                </a:solidFill>
                <a:latin typeface="+mj-lt"/>
              </a:rPr>
              <a:t>Respect and take on board each others varying perspectives, views and opinions</a:t>
            </a:r>
          </a:p>
          <a:p>
            <a:pPr marL="177800" indent="-177800">
              <a:buClr>
                <a:schemeClr val="bg2"/>
              </a:buClr>
              <a:buFont typeface="Arial" pitchFamily="34" charset="0"/>
              <a:buChar char="•"/>
              <a:defRPr/>
            </a:pPr>
            <a:r>
              <a:rPr lang="en-GB" dirty="0">
                <a:solidFill>
                  <a:schemeClr val="accent6">
                    <a:lumMod val="75000"/>
                  </a:schemeClr>
                </a:solidFill>
                <a:latin typeface="+mj-lt"/>
              </a:rPr>
              <a:t>Create a safe environment to talk openly and honestly with each other</a:t>
            </a:r>
          </a:p>
          <a:p>
            <a:pPr marL="177800" indent="-177800">
              <a:buClr>
                <a:schemeClr val="bg2"/>
              </a:buClr>
              <a:buFont typeface="Arial" pitchFamily="34" charset="0"/>
              <a:buChar char="•"/>
              <a:defRPr/>
            </a:pPr>
            <a:r>
              <a:rPr lang="en-GB" dirty="0">
                <a:solidFill>
                  <a:schemeClr val="accent6">
                    <a:lumMod val="75000"/>
                  </a:schemeClr>
                </a:solidFill>
                <a:latin typeface="+mj-lt"/>
              </a:rPr>
              <a:t>Think sensitively and be constructive</a:t>
            </a:r>
          </a:p>
          <a:p>
            <a:pPr marL="177800" indent="-177800">
              <a:buClr>
                <a:schemeClr val="bg2"/>
              </a:buClr>
              <a:buFont typeface="Arial" pitchFamily="34" charset="0"/>
              <a:buChar char="•"/>
              <a:defRPr/>
            </a:pPr>
            <a:r>
              <a:rPr lang="en-GB" dirty="0">
                <a:solidFill>
                  <a:schemeClr val="accent6">
                    <a:lumMod val="75000"/>
                  </a:schemeClr>
                </a:solidFill>
                <a:latin typeface="+mj-lt"/>
              </a:rPr>
              <a:t>Focus on issues, not individuals</a:t>
            </a:r>
          </a:p>
          <a:p>
            <a:pPr marL="177800" indent="-177800">
              <a:buClr>
                <a:schemeClr val="bg2"/>
              </a:buClr>
              <a:buFont typeface="Arial" pitchFamily="34" charset="0"/>
              <a:buChar char="•"/>
              <a:defRPr/>
            </a:pPr>
            <a:r>
              <a:rPr lang="en-GB" dirty="0">
                <a:solidFill>
                  <a:schemeClr val="accent6">
                    <a:lumMod val="75000"/>
                  </a:schemeClr>
                </a:solidFill>
                <a:latin typeface="+mj-lt"/>
              </a:rPr>
              <a:t>Remain positive and/or focus on how to turn what may seem like a negative into a positive outcome individually and as a team</a:t>
            </a:r>
          </a:p>
          <a:p>
            <a:pPr marL="177800" indent="-177800">
              <a:buClr>
                <a:schemeClr val="bg2"/>
              </a:buClr>
              <a:buFont typeface="Arial" pitchFamily="34" charset="0"/>
              <a:buChar char="•"/>
              <a:defRPr/>
            </a:pPr>
            <a:r>
              <a:rPr lang="en-GB" dirty="0">
                <a:solidFill>
                  <a:schemeClr val="accent6">
                    <a:lumMod val="75000"/>
                  </a:schemeClr>
                </a:solidFill>
                <a:latin typeface="+mj-lt"/>
              </a:rPr>
              <a:t>Mobiles (if possible) on silent</a:t>
            </a:r>
          </a:p>
        </p:txBody>
      </p:sp>
      <p:pic>
        <p:nvPicPr>
          <p:cNvPr id="29699" name="Picture 1" descr="4 Pieces of jigsaw.JPG"/>
          <p:cNvPicPr>
            <a:picLocks noChangeAspect="1"/>
          </p:cNvPicPr>
          <p:nvPr/>
        </p:nvPicPr>
        <p:blipFill>
          <a:blip r:embed="rId3" cstate="print"/>
          <a:srcRect l="7584" t="7350" r="7597" b="8748"/>
          <a:stretch>
            <a:fillRect/>
          </a:stretch>
        </p:blipFill>
        <p:spPr bwMode="auto">
          <a:xfrm>
            <a:off x="6804025" y="4652963"/>
            <a:ext cx="2030413" cy="1454150"/>
          </a:xfrm>
          <a:prstGeom prst="rect">
            <a:avLst/>
          </a:prstGeom>
          <a:noFill/>
          <a:ln w="9525">
            <a:noFill/>
            <a:miter lim="800000"/>
            <a:headEnd/>
            <a:tailEnd/>
          </a:ln>
        </p:spPr>
      </p:pic>
      <p:sp>
        <p:nvSpPr>
          <p:cNvPr id="5" name="TextBox 2"/>
          <p:cNvSpPr txBox="1">
            <a:spLocks noChangeArrowheads="1"/>
          </p:cNvSpPr>
          <p:nvPr/>
        </p:nvSpPr>
        <p:spPr bwMode="auto">
          <a:xfrm>
            <a:off x="107950" y="188913"/>
            <a:ext cx="8785225" cy="769937"/>
          </a:xfrm>
          <a:prstGeom prst="rect">
            <a:avLst/>
          </a:prstGeom>
          <a:noFill/>
          <a:ln w="9525">
            <a:noFill/>
            <a:miter lim="800000"/>
            <a:headEnd/>
            <a:tailEnd/>
          </a:ln>
        </p:spPr>
        <p:txBody>
          <a:bodyPr>
            <a:spAutoFit/>
          </a:bodyPr>
          <a:lstStyle/>
          <a:p>
            <a:pPr algn="ctr" fontAlgn="auto">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4400">
                <a:solidFill>
                  <a:schemeClr val="accent1">
                    <a:lumMod val="75000"/>
                  </a:schemeClr>
                </a:solidFill>
                <a:latin typeface="+mj-lt"/>
              </a:rPr>
              <a:t>Ways of Working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nvGraphicFramePr>
        <p:xfrm>
          <a:off x="1115616" y="1180976"/>
          <a:ext cx="6864424"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p:cNvSpPr>
          <p:nvPr/>
        </p:nvSpPr>
        <p:spPr bwMode="auto">
          <a:xfrm>
            <a:off x="250825" y="1125538"/>
            <a:ext cx="5041900" cy="4824412"/>
          </a:xfrm>
          <a:prstGeom prst="rect">
            <a:avLst/>
          </a:prstGeom>
          <a:noFill/>
          <a:ln w="9525">
            <a:noFill/>
            <a:miter lim="800000"/>
            <a:headEnd/>
            <a:tailEnd/>
          </a:ln>
        </p:spPr>
        <p:txBody>
          <a:bodyPr/>
          <a:lstStyle/>
          <a:p>
            <a:pPr algn="ctr">
              <a:spcBef>
                <a:spcPct val="20000"/>
              </a:spcBef>
              <a:buFont typeface="Arial" charset="0"/>
              <a:buNone/>
              <a:defRPr/>
            </a:pPr>
            <a:r>
              <a:rPr lang="en-GB" altLang="en-US" sz="2800">
                <a:solidFill>
                  <a:schemeClr val="tx1">
                    <a:tint val="75000"/>
                  </a:schemeClr>
                </a:solidFill>
                <a:latin typeface="Arial" pitchFamily="34" charset="0"/>
                <a:cs typeface="Arial" pitchFamily="34" charset="0"/>
              </a:rPr>
              <a:t>                                            </a:t>
            </a:r>
          </a:p>
        </p:txBody>
      </p:sp>
      <p:pic>
        <p:nvPicPr>
          <p:cNvPr id="31748" name="Picture 2"/>
          <p:cNvPicPr>
            <a:picLocks noGrp="1" noChangeAspect="1" noChangeArrowheads="1"/>
          </p:cNvPicPr>
          <p:nvPr>
            <p:ph idx="1"/>
          </p:nvPr>
        </p:nvPicPr>
        <p:blipFill>
          <a:blip r:embed="rId3" cstate="print"/>
          <a:srcRect l="35707" t="16542" r="33891" b="7091"/>
          <a:stretch>
            <a:fillRect/>
          </a:stretch>
        </p:blipFill>
        <p:spPr>
          <a:xfrm>
            <a:off x="5364088" y="1600595"/>
            <a:ext cx="2036532" cy="2836517"/>
          </a:xfrm>
          <a:noFill/>
        </p:spPr>
      </p:pic>
      <p:sp>
        <p:nvSpPr>
          <p:cNvPr id="20485" name="TextBox 4"/>
          <p:cNvSpPr txBox="1">
            <a:spLocks noChangeArrowheads="1"/>
          </p:cNvSpPr>
          <p:nvPr/>
        </p:nvSpPr>
        <p:spPr bwMode="auto">
          <a:xfrm>
            <a:off x="250825" y="333375"/>
            <a:ext cx="8713788" cy="461665"/>
          </a:xfrm>
          <a:prstGeom prst="rect">
            <a:avLst/>
          </a:prstGeom>
          <a:noFill/>
          <a:ln w="9525">
            <a:noFill/>
            <a:miter lim="800000"/>
            <a:headEnd/>
            <a:tailEnd/>
          </a:ln>
        </p:spPr>
        <p:txBody>
          <a:bodyPr>
            <a:spAutoFit/>
          </a:bodyPr>
          <a:lstStyle/>
          <a:p>
            <a:pPr algn="ctr" fontAlgn="auto">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dirty="0" smtClean="0">
                <a:solidFill>
                  <a:srgbClr val="002060"/>
                </a:solidFill>
                <a:latin typeface="Arial" pitchFamily="34" charset="0"/>
                <a:cs typeface="Arial" pitchFamily="34" charset="0"/>
              </a:rPr>
              <a:t>Public Bodies (Joint Working) (Scotland) Act 2014</a:t>
            </a:r>
          </a:p>
        </p:txBody>
      </p:sp>
      <p:sp>
        <p:nvSpPr>
          <p:cNvPr id="9" name="TextBox 4"/>
          <p:cNvSpPr txBox="1">
            <a:spLocks noChangeArrowheads="1"/>
          </p:cNvSpPr>
          <p:nvPr/>
        </p:nvSpPr>
        <p:spPr bwMode="auto">
          <a:xfrm>
            <a:off x="403225" y="980728"/>
            <a:ext cx="8345239" cy="461665"/>
          </a:xfrm>
          <a:prstGeom prst="rect">
            <a:avLst/>
          </a:prstGeom>
          <a:noFill/>
          <a:ln w="9525">
            <a:noFill/>
            <a:miter lim="800000"/>
            <a:headEnd/>
            <a:tailEnd/>
          </a:ln>
        </p:spPr>
        <p:txBody>
          <a:bodyPr wrap="square">
            <a:spAutoFit/>
          </a:bodyPr>
          <a:lstStyle/>
          <a:p>
            <a:pPr algn="ctr" fontAlgn="auto">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altLang="en-US" dirty="0" smtClean="0">
                <a:solidFill>
                  <a:schemeClr val="accent1">
                    <a:lumMod val="75000"/>
                  </a:schemeClr>
                </a:solidFill>
                <a:latin typeface="+mj-lt"/>
              </a:rPr>
              <a:t>Healthy </a:t>
            </a:r>
            <a:r>
              <a:rPr lang="en-GB" altLang="en-US" dirty="0">
                <a:solidFill>
                  <a:schemeClr val="accent1">
                    <a:lumMod val="75000"/>
                  </a:schemeClr>
                </a:solidFill>
                <a:latin typeface="+mj-lt"/>
              </a:rPr>
              <a:t>Organisational Culture</a:t>
            </a:r>
            <a:endParaRPr lang="en-GB" dirty="0">
              <a:solidFill>
                <a:schemeClr val="accent1">
                  <a:lumMod val="75000"/>
                </a:schemeClr>
              </a:solidFill>
              <a:latin typeface="+mj-lt"/>
            </a:endParaRPr>
          </a:p>
        </p:txBody>
      </p:sp>
      <p:sp>
        <p:nvSpPr>
          <p:cNvPr id="7" name="Rectangle 3"/>
          <p:cNvSpPr txBox="1">
            <a:spLocks/>
          </p:cNvSpPr>
          <p:nvPr/>
        </p:nvSpPr>
        <p:spPr bwMode="auto">
          <a:xfrm>
            <a:off x="4572000" y="4364434"/>
            <a:ext cx="3600400" cy="1872878"/>
          </a:xfrm>
          <a:prstGeom prst="rect">
            <a:avLst/>
          </a:prstGeom>
          <a:noFill/>
          <a:ln w="9525">
            <a:noFill/>
            <a:miter lim="800000"/>
            <a:headEnd/>
            <a:tailEnd/>
          </a:ln>
        </p:spPr>
        <p:txBody>
          <a:bodyPr/>
          <a:lstStyle/>
          <a:p>
            <a:pPr>
              <a:spcBef>
                <a:spcPct val="20000"/>
              </a:spcBef>
              <a:buFont typeface="Arial" charset="0"/>
              <a:buNone/>
              <a:defRPr/>
            </a:pPr>
            <a:r>
              <a:rPr lang="en-GB" altLang="en-US" sz="1400" b="0" dirty="0">
                <a:solidFill>
                  <a:schemeClr val="tx2"/>
                </a:solidFill>
                <a:latin typeface="Calibri" pitchFamily="34" charset="0"/>
              </a:rPr>
              <a:t>                                            </a:t>
            </a:r>
          </a:p>
          <a:p>
            <a:pPr>
              <a:spcBef>
                <a:spcPct val="20000"/>
              </a:spcBef>
              <a:buFont typeface="Arial" charset="0"/>
              <a:buNone/>
              <a:defRPr/>
            </a:pPr>
            <a:r>
              <a:rPr lang="en-GB" sz="1400" b="0" dirty="0">
                <a:solidFill>
                  <a:schemeClr val="tx2"/>
                </a:solidFill>
                <a:latin typeface="Calibri" pitchFamily="34" charset="0"/>
              </a:rPr>
              <a:t>We will respond to the needs of the people we care for, adapt to new, improved ways of working, and work seamlessly, with colleagues and partner organisations. </a:t>
            </a:r>
          </a:p>
          <a:p>
            <a:pPr>
              <a:spcBef>
                <a:spcPct val="20000"/>
              </a:spcBef>
              <a:buFont typeface="Arial" charset="0"/>
              <a:buNone/>
              <a:defRPr/>
            </a:pPr>
            <a:endParaRPr lang="en-GB" sz="1400" b="0" dirty="0">
              <a:solidFill>
                <a:schemeClr val="tx2"/>
              </a:solidFill>
              <a:latin typeface="Calibri" pitchFamily="34" charset="0"/>
            </a:endParaRPr>
          </a:p>
          <a:p>
            <a:pPr>
              <a:spcBef>
                <a:spcPct val="20000"/>
              </a:spcBef>
              <a:buFont typeface="Arial" charset="0"/>
              <a:buNone/>
              <a:defRPr/>
            </a:pPr>
            <a:r>
              <a:rPr lang="en-GB" sz="1400" b="0" dirty="0">
                <a:solidFill>
                  <a:schemeClr val="tx2"/>
                </a:solidFill>
                <a:latin typeface="Calibri" pitchFamily="34" charset="0"/>
              </a:rPr>
              <a:t>Together, we will create a great place to work and deliver a high quality healthcare service which is among the best in the world.</a:t>
            </a:r>
            <a:endParaRPr lang="en-GB" altLang="en-US" sz="1400" b="0" dirty="0">
              <a:solidFill>
                <a:schemeClr val="tx2"/>
              </a:solidFill>
              <a:latin typeface="Calibri" pitchFamily="34" charset="0"/>
            </a:endParaRPr>
          </a:p>
          <a:p>
            <a:pPr>
              <a:spcBef>
                <a:spcPct val="20000"/>
              </a:spcBef>
              <a:buFont typeface="Arial" charset="0"/>
              <a:buNone/>
              <a:defRPr/>
            </a:pPr>
            <a:endParaRPr lang="en-GB" altLang="en-US" sz="1400" b="0" dirty="0">
              <a:solidFill>
                <a:schemeClr val="tx2"/>
              </a:solidFill>
              <a:latin typeface="Calibri" pitchFamily="34" charset="0"/>
            </a:endParaRPr>
          </a:p>
        </p:txBody>
      </p:sp>
      <p:pic>
        <p:nvPicPr>
          <p:cNvPr id="8" name="Picture 2"/>
          <p:cNvPicPr>
            <a:picLocks noChangeAspect="1" noChangeArrowheads="1"/>
          </p:cNvPicPr>
          <p:nvPr/>
        </p:nvPicPr>
        <p:blipFill>
          <a:blip r:embed="rId4" cstate="print"/>
          <a:srcRect l="34193" t="18084" r="33702" b="4739"/>
          <a:stretch>
            <a:fillRect/>
          </a:stretch>
        </p:blipFill>
        <p:spPr bwMode="auto">
          <a:xfrm>
            <a:off x="755576" y="1556760"/>
            <a:ext cx="2160024" cy="2880352"/>
          </a:xfrm>
          <a:prstGeom prst="rect">
            <a:avLst/>
          </a:prstGeom>
          <a:noFill/>
          <a:ln w="9525">
            <a:noFill/>
            <a:miter lim="800000"/>
            <a:headEnd/>
            <a:tailEnd/>
          </a:ln>
        </p:spPr>
      </p:pic>
      <p:sp>
        <p:nvSpPr>
          <p:cNvPr id="10" name="Rectangle 9"/>
          <p:cNvSpPr/>
          <p:nvPr/>
        </p:nvSpPr>
        <p:spPr>
          <a:xfrm>
            <a:off x="251520" y="4869160"/>
            <a:ext cx="3744416" cy="1169551"/>
          </a:xfrm>
          <a:prstGeom prst="rect">
            <a:avLst/>
          </a:prstGeom>
        </p:spPr>
        <p:txBody>
          <a:bodyPr wrap="square">
            <a:spAutoFit/>
          </a:bodyPr>
          <a:lstStyle/>
          <a:p>
            <a:r>
              <a:rPr lang="en-GB" sz="1400" b="0" dirty="0" smtClean="0">
                <a:solidFill>
                  <a:schemeClr val="tx2"/>
                </a:solidFill>
                <a:latin typeface="Calibri" pitchFamily="34" charset="0"/>
              </a:rPr>
              <a:t>People who work in health and social care services feel engaged with the work they do and are supported to continuously improve the information, support, care and treatment they provide.</a:t>
            </a:r>
            <a:endParaRPr lang="en-GB" sz="1400" b="0" dirty="0">
              <a:solidFill>
                <a:schemeClr val="tx2"/>
              </a:solidFill>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2"/>
          <p:cNvSpPr>
            <a:spLocks noChangeArrowheads="1"/>
          </p:cNvSpPr>
          <p:nvPr/>
        </p:nvSpPr>
        <p:spPr bwMode="auto">
          <a:xfrm>
            <a:off x="107504" y="1124745"/>
            <a:ext cx="2736999" cy="646906"/>
          </a:xfrm>
          <a:prstGeom prst="rect">
            <a:avLst/>
          </a:prstGeom>
          <a:solidFill>
            <a:srgbClr val="99CCFF"/>
          </a:solidFill>
          <a:ln w="25400" algn="ctr">
            <a:solidFill>
              <a:srgbClr val="385D8A"/>
            </a:solidFill>
            <a:miter lim="800000"/>
            <a:headEnd/>
            <a:tailEnd/>
          </a:ln>
        </p:spPr>
        <p:txBody>
          <a:bodyPr anchor="ctr"/>
          <a:lstStyle/>
          <a:p>
            <a:pPr algn="ctr" eaLnBrk="1" hangingPunct="1"/>
            <a:r>
              <a:rPr lang="en-GB" b="1" dirty="0">
                <a:latin typeface="Calibri" pitchFamily="34" charset="0"/>
                <a:ea typeface="ＭＳ Ｐゴシック" pitchFamily="34" charset="-128"/>
              </a:rPr>
              <a:t>Staff </a:t>
            </a:r>
            <a:r>
              <a:rPr lang="en-GB" b="1" dirty="0" smtClean="0">
                <a:latin typeface="Calibri" pitchFamily="34" charset="0"/>
                <a:ea typeface="ＭＳ Ｐゴシック" pitchFamily="34" charset="-128"/>
              </a:rPr>
              <a:t>Governance Standards</a:t>
            </a:r>
            <a:endParaRPr lang="en-GB" b="1" dirty="0">
              <a:latin typeface="Calibri" pitchFamily="34" charset="0"/>
              <a:ea typeface="ＭＳ Ｐゴシック" pitchFamily="34" charset="-128"/>
            </a:endParaRPr>
          </a:p>
        </p:txBody>
      </p:sp>
      <p:sp>
        <p:nvSpPr>
          <p:cNvPr id="19460" name="Oval 14"/>
          <p:cNvSpPr>
            <a:spLocks noChangeArrowheads="1"/>
          </p:cNvSpPr>
          <p:nvPr/>
        </p:nvSpPr>
        <p:spPr bwMode="auto">
          <a:xfrm>
            <a:off x="250825" y="2205038"/>
            <a:ext cx="2017713" cy="431800"/>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a:latin typeface="Calibri" pitchFamily="34" charset="0"/>
                <a:ea typeface="ＭＳ Ｐゴシック" pitchFamily="34" charset="-128"/>
              </a:rPr>
              <a:t>Informed</a:t>
            </a:r>
          </a:p>
        </p:txBody>
      </p:sp>
      <p:sp>
        <p:nvSpPr>
          <p:cNvPr id="19461" name="AutoShape 5"/>
          <p:cNvSpPr>
            <a:spLocks noChangeArrowheads="1"/>
          </p:cNvSpPr>
          <p:nvPr/>
        </p:nvSpPr>
        <p:spPr bwMode="auto">
          <a:xfrm>
            <a:off x="1205905" y="1844675"/>
            <a:ext cx="485775" cy="287338"/>
          </a:xfrm>
          <a:prstGeom prst="down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GB"/>
          </a:p>
        </p:txBody>
      </p:sp>
      <p:sp>
        <p:nvSpPr>
          <p:cNvPr id="19462" name="Oval 15"/>
          <p:cNvSpPr>
            <a:spLocks noChangeArrowheads="1"/>
          </p:cNvSpPr>
          <p:nvPr/>
        </p:nvSpPr>
        <p:spPr bwMode="auto">
          <a:xfrm>
            <a:off x="179388" y="2708275"/>
            <a:ext cx="2089150" cy="649288"/>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a:latin typeface="Calibri" pitchFamily="34" charset="0"/>
                <a:ea typeface="ＭＳ Ｐゴシック" pitchFamily="34" charset="-128"/>
              </a:rPr>
              <a:t>Involved in Decisions</a:t>
            </a:r>
          </a:p>
        </p:txBody>
      </p:sp>
      <p:sp>
        <p:nvSpPr>
          <p:cNvPr id="19463" name="Oval 16"/>
          <p:cNvSpPr>
            <a:spLocks noChangeArrowheads="1"/>
          </p:cNvSpPr>
          <p:nvPr/>
        </p:nvSpPr>
        <p:spPr bwMode="auto">
          <a:xfrm>
            <a:off x="179388" y="3573463"/>
            <a:ext cx="2305050" cy="576262"/>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a:latin typeface="Calibri" pitchFamily="34" charset="0"/>
                <a:ea typeface="ＭＳ Ｐゴシック" pitchFamily="34" charset="-128"/>
              </a:rPr>
              <a:t>Appropriately Trained</a:t>
            </a:r>
          </a:p>
        </p:txBody>
      </p:sp>
      <p:sp>
        <p:nvSpPr>
          <p:cNvPr id="19464" name="Oval 17"/>
          <p:cNvSpPr>
            <a:spLocks noChangeArrowheads="1"/>
          </p:cNvSpPr>
          <p:nvPr/>
        </p:nvSpPr>
        <p:spPr bwMode="auto">
          <a:xfrm>
            <a:off x="250825" y="4292600"/>
            <a:ext cx="2160588" cy="720725"/>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a:latin typeface="Calibri" pitchFamily="34" charset="0"/>
                <a:ea typeface="ＭＳ Ｐゴシック" pitchFamily="34" charset="-128"/>
              </a:rPr>
              <a:t>Safe Environment</a:t>
            </a:r>
          </a:p>
        </p:txBody>
      </p:sp>
      <p:sp>
        <p:nvSpPr>
          <p:cNvPr id="19465" name="Oval 18"/>
          <p:cNvSpPr>
            <a:spLocks noChangeArrowheads="1"/>
          </p:cNvSpPr>
          <p:nvPr/>
        </p:nvSpPr>
        <p:spPr bwMode="auto">
          <a:xfrm>
            <a:off x="179388" y="5157788"/>
            <a:ext cx="2160587" cy="647700"/>
          </a:xfrm>
          <a:prstGeom prst="ellipse">
            <a:avLst/>
          </a:prstGeom>
          <a:solidFill>
            <a:srgbClr val="99CCFF"/>
          </a:solidFill>
          <a:ln w="25400" algn="ctr">
            <a:solidFill>
              <a:srgbClr val="385D8A"/>
            </a:solidFill>
            <a:round/>
            <a:headEnd/>
            <a:tailEnd/>
          </a:ln>
        </p:spPr>
        <p:txBody>
          <a:bodyPr anchor="ctr"/>
          <a:lstStyle/>
          <a:p>
            <a:pPr algn="ctr" eaLnBrk="1" hangingPunct="1"/>
            <a:r>
              <a:rPr lang="en-GB" sz="1800" b="1">
                <a:latin typeface="Calibri" pitchFamily="34" charset="0"/>
                <a:ea typeface="ＭＳ Ｐゴシック" pitchFamily="34" charset="-128"/>
              </a:rPr>
              <a:t>Treated Equally</a:t>
            </a:r>
          </a:p>
        </p:txBody>
      </p:sp>
      <p:sp>
        <p:nvSpPr>
          <p:cNvPr id="19466" name="Text Box 10"/>
          <p:cNvSpPr txBox="1">
            <a:spLocks noChangeArrowheads="1"/>
          </p:cNvSpPr>
          <p:nvPr/>
        </p:nvSpPr>
        <p:spPr bwMode="auto">
          <a:xfrm>
            <a:off x="6156325" y="1484313"/>
            <a:ext cx="2808288" cy="396875"/>
          </a:xfrm>
          <a:prstGeom prst="rect">
            <a:avLst/>
          </a:prstGeom>
          <a:noFill/>
          <a:ln w="9525">
            <a:noFill/>
            <a:miter lim="800000"/>
            <a:headEnd/>
            <a:tailEnd/>
          </a:ln>
        </p:spPr>
        <p:txBody>
          <a:bodyPr>
            <a:spAutoFit/>
          </a:bodyPr>
          <a:lstStyle/>
          <a:p>
            <a:pPr eaLnBrk="1" hangingPunct="1">
              <a:spcBef>
                <a:spcPct val="50000"/>
              </a:spcBef>
            </a:pPr>
            <a:r>
              <a:rPr lang="en-GB" b="1"/>
              <a:t>         </a:t>
            </a:r>
          </a:p>
        </p:txBody>
      </p:sp>
      <p:sp>
        <p:nvSpPr>
          <p:cNvPr id="19467" name="Oval 6"/>
          <p:cNvSpPr>
            <a:spLocks noChangeArrowheads="1"/>
          </p:cNvSpPr>
          <p:nvPr/>
        </p:nvSpPr>
        <p:spPr bwMode="auto">
          <a:xfrm>
            <a:off x="5724525" y="2205038"/>
            <a:ext cx="3095625" cy="720725"/>
          </a:xfrm>
          <a:prstGeom prst="ellipse">
            <a:avLst/>
          </a:prstGeom>
          <a:solidFill>
            <a:srgbClr val="99CCFF"/>
          </a:solidFill>
          <a:ln w="25400" algn="ctr">
            <a:solidFill>
              <a:schemeClr val="tx1"/>
            </a:solidFill>
            <a:round/>
            <a:headEnd/>
            <a:tailEnd/>
          </a:ln>
        </p:spPr>
        <p:txBody>
          <a:bodyPr anchor="ctr"/>
          <a:lstStyle/>
          <a:p>
            <a:pPr algn="ctr" eaLnBrk="1" hangingPunct="1"/>
            <a:r>
              <a:rPr lang="en-GB" b="1" dirty="0" smtClean="0">
                <a:latin typeface="Calibri" pitchFamily="34" charset="0"/>
                <a:ea typeface="ＭＳ Ｐゴシック" pitchFamily="34" charset="-128"/>
              </a:rPr>
              <a:t>1.</a:t>
            </a:r>
            <a:endParaRPr lang="en-GB" b="1" dirty="0">
              <a:latin typeface="Calibri" pitchFamily="34" charset="0"/>
              <a:ea typeface="ＭＳ Ｐゴシック" pitchFamily="34" charset="-128"/>
            </a:endParaRPr>
          </a:p>
        </p:txBody>
      </p:sp>
      <p:sp>
        <p:nvSpPr>
          <p:cNvPr id="19468" name="Rectangle 12"/>
          <p:cNvSpPr>
            <a:spLocks noChangeArrowheads="1"/>
          </p:cNvSpPr>
          <p:nvPr/>
        </p:nvSpPr>
        <p:spPr bwMode="auto">
          <a:xfrm>
            <a:off x="6012160" y="1196752"/>
            <a:ext cx="2807990" cy="647923"/>
          </a:xfrm>
          <a:prstGeom prst="rect">
            <a:avLst/>
          </a:prstGeom>
          <a:solidFill>
            <a:srgbClr val="99CCFF"/>
          </a:solidFill>
          <a:ln w="9525">
            <a:solidFill>
              <a:schemeClr val="tx1"/>
            </a:solidFill>
            <a:miter lim="800000"/>
            <a:headEnd/>
            <a:tailEnd/>
          </a:ln>
        </p:spPr>
        <p:txBody>
          <a:bodyPr wrap="none" anchor="ctr"/>
          <a:lstStyle/>
          <a:p>
            <a:pPr algn="ctr" eaLnBrk="1" hangingPunct="1"/>
            <a:r>
              <a:rPr lang="en-GB" dirty="0" smtClean="0">
                <a:latin typeface="Calibri" pitchFamily="34" charset="0"/>
              </a:rPr>
              <a:t>Local</a:t>
            </a:r>
            <a:r>
              <a:rPr lang="en-GB" b="1" dirty="0" smtClean="0">
                <a:latin typeface="Calibri" pitchFamily="34" charset="0"/>
              </a:rPr>
              <a:t> </a:t>
            </a:r>
            <a:r>
              <a:rPr lang="en-GB" b="1" dirty="0">
                <a:latin typeface="Calibri" pitchFamily="34" charset="0"/>
              </a:rPr>
              <a:t>Values</a:t>
            </a:r>
          </a:p>
        </p:txBody>
      </p:sp>
      <p:sp>
        <p:nvSpPr>
          <p:cNvPr id="19469" name="AutoShape 13"/>
          <p:cNvSpPr>
            <a:spLocks noChangeArrowheads="1"/>
          </p:cNvSpPr>
          <p:nvPr/>
        </p:nvSpPr>
        <p:spPr bwMode="auto">
          <a:xfrm>
            <a:off x="7164388" y="1916113"/>
            <a:ext cx="485775" cy="287337"/>
          </a:xfrm>
          <a:prstGeom prst="down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GB"/>
          </a:p>
        </p:txBody>
      </p:sp>
      <p:sp>
        <p:nvSpPr>
          <p:cNvPr id="19470" name="Oval 6"/>
          <p:cNvSpPr>
            <a:spLocks noChangeArrowheads="1"/>
          </p:cNvSpPr>
          <p:nvPr/>
        </p:nvSpPr>
        <p:spPr bwMode="auto">
          <a:xfrm>
            <a:off x="5724525" y="3068638"/>
            <a:ext cx="3167063" cy="792162"/>
          </a:xfrm>
          <a:prstGeom prst="ellipse">
            <a:avLst/>
          </a:prstGeom>
          <a:solidFill>
            <a:srgbClr val="99CCFF"/>
          </a:solidFill>
          <a:ln w="25400" algn="ctr">
            <a:solidFill>
              <a:schemeClr val="tx1"/>
            </a:solidFill>
            <a:round/>
            <a:headEnd/>
            <a:tailEnd/>
          </a:ln>
        </p:spPr>
        <p:txBody>
          <a:bodyPr anchor="ctr"/>
          <a:lstStyle/>
          <a:p>
            <a:pPr algn="ctr" eaLnBrk="1" hangingPunct="1"/>
            <a:r>
              <a:rPr lang="en-GB" b="1" dirty="0" smtClean="0">
                <a:latin typeface="Calibri" pitchFamily="34" charset="0"/>
                <a:ea typeface="ＭＳ Ｐゴシック" pitchFamily="34" charset="-128"/>
              </a:rPr>
              <a:t>2.</a:t>
            </a:r>
            <a:endParaRPr lang="en-GB" b="1" dirty="0">
              <a:latin typeface="Calibri" pitchFamily="34" charset="0"/>
              <a:ea typeface="ＭＳ Ｐゴシック" pitchFamily="34" charset="-128"/>
            </a:endParaRPr>
          </a:p>
        </p:txBody>
      </p:sp>
      <p:sp>
        <p:nvSpPr>
          <p:cNvPr id="19471" name="Oval 6"/>
          <p:cNvSpPr>
            <a:spLocks noChangeArrowheads="1"/>
          </p:cNvSpPr>
          <p:nvPr/>
        </p:nvSpPr>
        <p:spPr bwMode="auto">
          <a:xfrm>
            <a:off x="5724525" y="4005263"/>
            <a:ext cx="3167063" cy="936625"/>
          </a:xfrm>
          <a:prstGeom prst="ellipse">
            <a:avLst/>
          </a:prstGeom>
          <a:solidFill>
            <a:srgbClr val="99CCFF"/>
          </a:solidFill>
          <a:ln w="25400" algn="ctr">
            <a:solidFill>
              <a:schemeClr val="tx1"/>
            </a:solidFill>
            <a:round/>
            <a:headEnd/>
            <a:tailEnd/>
          </a:ln>
        </p:spPr>
        <p:txBody>
          <a:bodyPr anchor="ctr"/>
          <a:lstStyle/>
          <a:p>
            <a:pPr algn="ctr" eaLnBrk="1" hangingPunct="1"/>
            <a:r>
              <a:rPr lang="en-GB" b="1" dirty="0" smtClean="0">
                <a:latin typeface="Calibri" pitchFamily="34" charset="0"/>
                <a:ea typeface="ＭＳ Ｐゴシック" pitchFamily="34" charset="-128"/>
              </a:rPr>
              <a:t>3.</a:t>
            </a:r>
            <a:endParaRPr lang="en-GB" b="1" dirty="0">
              <a:latin typeface="Calibri" pitchFamily="34" charset="0"/>
              <a:ea typeface="ＭＳ Ｐゴシック" pitchFamily="34" charset="-128"/>
            </a:endParaRPr>
          </a:p>
        </p:txBody>
      </p:sp>
      <p:sp>
        <p:nvSpPr>
          <p:cNvPr id="19472" name="Oval 6"/>
          <p:cNvSpPr>
            <a:spLocks noChangeArrowheads="1"/>
          </p:cNvSpPr>
          <p:nvPr/>
        </p:nvSpPr>
        <p:spPr bwMode="auto">
          <a:xfrm>
            <a:off x="5724525" y="5013325"/>
            <a:ext cx="3382963" cy="936625"/>
          </a:xfrm>
          <a:prstGeom prst="ellipse">
            <a:avLst/>
          </a:prstGeom>
          <a:solidFill>
            <a:srgbClr val="99CCFF"/>
          </a:solidFill>
          <a:ln w="25400" algn="ctr">
            <a:solidFill>
              <a:schemeClr val="tx1"/>
            </a:solidFill>
            <a:round/>
            <a:headEnd/>
            <a:tailEnd/>
          </a:ln>
        </p:spPr>
        <p:txBody>
          <a:bodyPr anchor="ctr"/>
          <a:lstStyle/>
          <a:p>
            <a:pPr algn="ctr" eaLnBrk="1" hangingPunct="1"/>
            <a:r>
              <a:rPr lang="en-GB" b="1" dirty="0" smtClean="0">
                <a:latin typeface="Calibri" pitchFamily="34" charset="0"/>
                <a:ea typeface="ＭＳ Ｐゴシック" pitchFamily="34" charset="-128"/>
              </a:rPr>
              <a:t>4.</a:t>
            </a:r>
            <a:endParaRPr lang="en-GB" b="1" dirty="0">
              <a:latin typeface="Calibri" pitchFamily="34" charset="0"/>
              <a:ea typeface="ＭＳ Ｐゴシック" pitchFamily="34" charset="-128"/>
            </a:endParaRPr>
          </a:p>
        </p:txBody>
      </p:sp>
      <p:sp>
        <p:nvSpPr>
          <p:cNvPr id="19473" name="Line 17"/>
          <p:cNvSpPr>
            <a:spLocks noChangeShapeType="1"/>
          </p:cNvSpPr>
          <p:nvPr/>
        </p:nvSpPr>
        <p:spPr bwMode="auto">
          <a:xfrm flipV="1">
            <a:off x="2268538" y="3573463"/>
            <a:ext cx="1582737" cy="360362"/>
          </a:xfrm>
          <a:prstGeom prst="line">
            <a:avLst/>
          </a:prstGeom>
          <a:noFill/>
          <a:ln w="9525">
            <a:solidFill>
              <a:schemeClr val="tx1"/>
            </a:solidFill>
            <a:round/>
            <a:headEnd/>
            <a:tailEnd type="triangle" w="med" len="med"/>
          </a:ln>
        </p:spPr>
        <p:txBody>
          <a:bodyPr/>
          <a:lstStyle/>
          <a:p>
            <a:endParaRPr lang="en-GB"/>
          </a:p>
        </p:txBody>
      </p:sp>
      <p:sp>
        <p:nvSpPr>
          <p:cNvPr id="19474" name="Line 18"/>
          <p:cNvSpPr>
            <a:spLocks noChangeShapeType="1"/>
          </p:cNvSpPr>
          <p:nvPr/>
        </p:nvSpPr>
        <p:spPr bwMode="auto">
          <a:xfrm flipV="1">
            <a:off x="2195513" y="3573463"/>
            <a:ext cx="1728787" cy="1079500"/>
          </a:xfrm>
          <a:prstGeom prst="line">
            <a:avLst/>
          </a:prstGeom>
          <a:noFill/>
          <a:ln w="9525">
            <a:solidFill>
              <a:schemeClr val="tx1"/>
            </a:solidFill>
            <a:round/>
            <a:headEnd/>
            <a:tailEnd type="triangle" w="med" len="med"/>
          </a:ln>
        </p:spPr>
        <p:txBody>
          <a:bodyPr/>
          <a:lstStyle/>
          <a:p>
            <a:endParaRPr lang="en-GB"/>
          </a:p>
        </p:txBody>
      </p:sp>
      <p:sp>
        <p:nvSpPr>
          <p:cNvPr id="19475" name="Line 19"/>
          <p:cNvSpPr>
            <a:spLocks noChangeShapeType="1"/>
          </p:cNvSpPr>
          <p:nvPr/>
        </p:nvSpPr>
        <p:spPr bwMode="auto">
          <a:xfrm flipV="1">
            <a:off x="2339975" y="3573463"/>
            <a:ext cx="1584325" cy="1943100"/>
          </a:xfrm>
          <a:prstGeom prst="line">
            <a:avLst/>
          </a:prstGeom>
          <a:noFill/>
          <a:ln w="9525">
            <a:solidFill>
              <a:schemeClr val="tx1"/>
            </a:solidFill>
            <a:round/>
            <a:headEnd/>
            <a:tailEnd type="triangle" w="med" len="med"/>
          </a:ln>
        </p:spPr>
        <p:txBody>
          <a:bodyPr/>
          <a:lstStyle/>
          <a:p>
            <a:endParaRPr lang="en-GB"/>
          </a:p>
        </p:txBody>
      </p:sp>
      <p:sp>
        <p:nvSpPr>
          <p:cNvPr id="19476" name="Line 20"/>
          <p:cNvSpPr>
            <a:spLocks noChangeShapeType="1"/>
          </p:cNvSpPr>
          <p:nvPr/>
        </p:nvSpPr>
        <p:spPr bwMode="auto">
          <a:xfrm>
            <a:off x="2268538" y="2420938"/>
            <a:ext cx="1655762" cy="1152525"/>
          </a:xfrm>
          <a:prstGeom prst="line">
            <a:avLst/>
          </a:prstGeom>
          <a:noFill/>
          <a:ln w="9525">
            <a:solidFill>
              <a:schemeClr val="tx1"/>
            </a:solidFill>
            <a:round/>
            <a:headEnd/>
            <a:tailEnd type="triangle" w="med" len="med"/>
          </a:ln>
        </p:spPr>
        <p:txBody>
          <a:bodyPr/>
          <a:lstStyle/>
          <a:p>
            <a:endParaRPr lang="en-GB"/>
          </a:p>
        </p:txBody>
      </p:sp>
      <p:sp>
        <p:nvSpPr>
          <p:cNvPr id="19477" name="Line 21"/>
          <p:cNvSpPr>
            <a:spLocks noChangeShapeType="1"/>
          </p:cNvSpPr>
          <p:nvPr/>
        </p:nvSpPr>
        <p:spPr bwMode="auto">
          <a:xfrm flipH="1">
            <a:off x="3924300" y="2636838"/>
            <a:ext cx="1800225" cy="936625"/>
          </a:xfrm>
          <a:prstGeom prst="line">
            <a:avLst/>
          </a:prstGeom>
          <a:noFill/>
          <a:ln w="9525">
            <a:solidFill>
              <a:schemeClr val="tx1"/>
            </a:solidFill>
            <a:round/>
            <a:headEnd/>
            <a:tailEnd type="triangle" w="med" len="med"/>
          </a:ln>
        </p:spPr>
        <p:txBody>
          <a:bodyPr/>
          <a:lstStyle/>
          <a:p>
            <a:endParaRPr lang="en-GB"/>
          </a:p>
        </p:txBody>
      </p:sp>
      <p:sp>
        <p:nvSpPr>
          <p:cNvPr id="19478" name="Line 22"/>
          <p:cNvSpPr>
            <a:spLocks noChangeShapeType="1"/>
          </p:cNvSpPr>
          <p:nvPr/>
        </p:nvSpPr>
        <p:spPr bwMode="auto">
          <a:xfrm flipH="1">
            <a:off x="3851275" y="3500438"/>
            <a:ext cx="1873250" cy="73025"/>
          </a:xfrm>
          <a:prstGeom prst="line">
            <a:avLst/>
          </a:prstGeom>
          <a:noFill/>
          <a:ln w="9525">
            <a:solidFill>
              <a:schemeClr val="tx1"/>
            </a:solidFill>
            <a:round/>
            <a:headEnd/>
            <a:tailEnd type="triangle" w="med" len="med"/>
          </a:ln>
        </p:spPr>
        <p:txBody>
          <a:bodyPr/>
          <a:lstStyle/>
          <a:p>
            <a:endParaRPr lang="en-GB"/>
          </a:p>
        </p:txBody>
      </p:sp>
      <p:sp>
        <p:nvSpPr>
          <p:cNvPr id="19479" name="Line 23"/>
          <p:cNvSpPr>
            <a:spLocks noChangeShapeType="1"/>
          </p:cNvSpPr>
          <p:nvPr/>
        </p:nvSpPr>
        <p:spPr bwMode="auto">
          <a:xfrm flipH="1" flipV="1">
            <a:off x="3851275" y="3573463"/>
            <a:ext cx="1873250" cy="935037"/>
          </a:xfrm>
          <a:prstGeom prst="line">
            <a:avLst/>
          </a:prstGeom>
          <a:noFill/>
          <a:ln w="9525">
            <a:solidFill>
              <a:schemeClr val="tx1"/>
            </a:solidFill>
            <a:round/>
            <a:headEnd/>
            <a:tailEnd type="triangle" w="med" len="med"/>
          </a:ln>
        </p:spPr>
        <p:txBody>
          <a:bodyPr/>
          <a:lstStyle/>
          <a:p>
            <a:endParaRPr lang="en-GB"/>
          </a:p>
        </p:txBody>
      </p:sp>
      <p:sp>
        <p:nvSpPr>
          <p:cNvPr id="19480" name="Line 24"/>
          <p:cNvSpPr>
            <a:spLocks noChangeShapeType="1"/>
          </p:cNvSpPr>
          <p:nvPr/>
        </p:nvSpPr>
        <p:spPr bwMode="auto">
          <a:xfrm flipH="1" flipV="1">
            <a:off x="3851275" y="3573463"/>
            <a:ext cx="1873250" cy="1871662"/>
          </a:xfrm>
          <a:prstGeom prst="line">
            <a:avLst/>
          </a:prstGeom>
          <a:noFill/>
          <a:ln w="9525">
            <a:solidFill>
              <a:schemeClr val="tx1"/>
            </a:solidFill>
            <a:round/>
            <a:headEnd/>
            <a:tailEnd type="triangle" w="med" len="med"/>
          </a:ln>
        </p:spPr>
        <p:txBody>
          <a:bodyPr/>
          <a:lstStyle/>
          <a:p>
            <a:endParaRPr lang="en-GB"/>
          </a:p>
        </p:txBody>
      </p:sp>
      <p:sp>
        <p:nvSpPr>
          <p:cNvPr id="19481" name="Line 25"/>
          <p:cNvSpPr>
            <a:spLocks noChangeShapeType="1"/>
          </p:cNvSpPr>
          <p:nvPr/>
        </p:nvSpPr>
        <p:spPr bwMode="auto">
          <a:xfrm>
            <a:off x="2268538" y="3068638"/>
            <a:ext cx="1655762" cy="576262"/>
          </a:xfrm>
          <a:prstGeom prst="line">
            <a:avLst/>
          </a:prstGeom>
          <a:noFill/>
          <a:ln w="9525">
            <a:solidFill>
              <a:schemeClr val="tx1"/>
            </a:solidFill>
            <a:round/>
            <a:headEnd/>
            <a:tailEnd type="triangle" w="med" len="med"/>
          </a:ln>
        </p:spPr>
        <p:txBody>
          <a:bodyPr/>
          <a:lstStyle/>
          <a:p>
            <a:endParaRPr lang="en-GB"/>
          </a:p>
        </p:txBody>
      </p:sp>
      <p:pic>
        <p:nvPicPr>
          <p:cNvPr id="28" name="Picture 2" descr="https://encrypted-tbn3.gstatic.com/images?q=tbn:ANd9GcSSu-muMV4w2_4uO-Ozv_Pd-no1U-raNvBsohqgo4j58hMQ3qhPyW96NQ">
            <a:hlinkClick r:id="rId3"/>
          </p:cNvPr>
          <p:cNvPicPr>
            <a:picLocks noChangeAspect="1" noChangeArrowheads="1"/>
          </p:cNvPicPr>
          <p:nvPr/>
        </p:nvPicPr>
        <p:blipFill>
          <a:blip r:embed="rId4" r:link="rId5" cstate="print">
            <a:clrChange>
              <a:clrFrom>
                <a:srgbClr val="FFFFFF"/>
              </a:clrFrom>
              <a:clrTo>
                <a:srgbClr val="FFFFFF">
                  <a:alpha val="0"/>
                </a:srgbClr>
              </a:clrTo>
            </a:clrChange>
          </a:blip>
          <a:srcRect/>
          <a:stretch>
            <a:fillRect/>
          </a:stretch>
        </p:blipFill>
        <p:spPr bwMode="auto">
          <a:xfrm>
            <a:off x="827584" y="0"/>
            <a:ext cx="1133475" cy="1133475"/>
          </a:xfrm>
          <a:prstGeom prst="rect">
            <a:avLst/>
          </a:prstGeom>
          <a:noFill/>
          <a:ln w="9525">
            <a:noFill/>
            <a:miter lim="800000"/>
            <a:headEnd/>
            <a:tailEnd/>
          </a:ln>
        </p:spPr>
      </p:pic>
      <p:sp>
        <p:nvSpPr>
          <p:cNvPr id="29" name="TextBox 28"/>
          <p:cNvSpPr txBox="1"/>
          <p:nvPr/>
        </p:nvSpPr>
        <p:spPr>
          <a:xfrm>
            <a:off x="6732240" y="260648"/>
            <a:ext cx="1656184" cy="830997"/>
          </a:xfrm>
          <a:prstGeom prst="rect">
            <a:avLst/>
          </a:prstGeom>
          <a:noFill/>
          <a:ln>
            <a:solidFill>
              <a:schemeClr val="tx1"/>
            </a:solidFill>
          </a:ln>
        </p:spPr>
        <p:txBody>
          <a:bodyPr wrap="square" rtlCol="0">
            <a:spAutoFit/>
          </a:bodyPr>
          <a:lstStyle/>
          <a:p>
            <a:r>
              <a:rPr lang="en-GB" dirty="0" smtClean="0">
                <a:solidFill>
                  <a:srgbClr val="FF0000"/>
                </a:solidFill>
                <a:latin typeface="Calibri" pitchFamily="34" charset="0"/>
              </a:rPr>
              <a:t>Insert HSCP logo</a:t>
            </a:r>
            <a:endParaRPr lang="en-GB"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0" y="4770438"/>
            <a:ext cx="5184775" cy="2087562"/>
          </a:xfrm>
          <a:prstGeom prst="rect">
            <a:avLst/>
          </a:prstGeom>
          <a:solidFill>
            <a:schemeClr val="bg1"/>
          </a:solidFill>
          <a:ln w="9525" algn="ctr">
            <a:noFill/>
            <a:round/>
            <a:headEnd/>
            <a:tailEnd/>
          </a:ln>
        </p:spPr>
        <p:txBody>
          <a:bodyPr/>
          <a:lstStyle/>
          <a:p>
            <a:endParaRPr lang="en-US"/>
          </a:p>
        </p:txBody>
      </p:sp>
      <p:sp>
        <p:nvSpPr>
          <p:cNvPr id="35842" name="Title 1"/>
          <p:cNvSpPr>
            <a:spLocks noGrp="1"/>
          </p:cNvSpPr>
          <p:nvPr>
            <p:ph type="title"/>
          </p:nvPr>
        </p:nvSpPr>
        <p:spPr>
          <a:xfrm>
            <a:off x="107950" y="44450"/>
            <a:ext cx="8893175" cy="576263"/>
          </a:xfrm>
        </p:spPr>
        <p:txBody>
          <a:bodyPr/>
          <a:lstStyle/>
          <a:p>
            <a:pPr algn="ctr" fontAlgn="auto">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kern="1200" smtClean="0">
                <a:solidFill>
                  <a:schemeClr val="accent1">
                    <a:lumMod val="75000"/>
                  </a:schemeClr>
                </a:solidFill>
                <a:ea typeface="+mn-ea"/>
                <a:cs typeface="+mn-cs"/>
              </a:rPr>
              <a:t>Discussion</a:t>
            </a:r>
          </a:p>
        </p:txBody>
      </p:sp>
      <p:sp>
        <p:nvSpPr>
          <p:cNvPr id="19459" name="Content Placeholder 3"/>
          <p:cNvSpPr>
            <a:spLocks noGrp="1" noChangeArrowheads="1"/>
          </p:cNvSpPr>
          <p:nvPr>
            <p:ph idx="1"/>
          </p:nvPr>
        </p:nvSpPr>
        <p:spPr>
          <a:xfrm>
            <a:off x="0" y="4811713"/>
            <a:ext cx="9144000" cy="2073275"/>
          </a:xfrm>
          <a:solidFill>
            <a:schemeClr val="accent2">
              <a:lumMod val="60000"/>
              <a:lumOff val="40000"/>
              <a:alpha val="37000"/>
            </a:schemeClr>
          </a:solidFill>
          <a:ln w="6350"/>
        </p:spPr>
        <p:txBody>
          <a:bodyPr>
            <a:spAutoFit/>
          </a:bodyPr>
          <a:lstStyle/>
          <a:p>
            <a:pPr algn="ctr">
              <a:buFontTx/>
              <a:buNone/>
              <a:defRPr/>
            </a:pPr>
            <a:r>
              <a:rPr lang="en-GB" altLang="en-US" sz="2800" i="1" dirty="0" smtClean="0"/>
              <a:t>“A workplace approach designed to ensure employees are committed to their organisations’ goals and values, motivated to organisation success, and are able at the same time to enhance their own sense of well-being</a:t>
            </a:r>
            <a:r>
              <a:rPr lang="en-GB" altLang="en-US" sz="2800" dirty="0" smtClean="0"/>
              <a:t>”</a:t>
            </a:r>
            <a:endParaRPr lang="en-GB" altLang="en-US" sz="2800" i="1" dirty="0" smtClean="0"/>
          </a:p>
          <a:p>
            <a:pPr algn="r">
              <a:buFontTx/>
              <a:buNone/>
              <a:defRPr/>
            </a:pPr>
            <a:r>
              <a:rPr lang="en-GB" altLang="en-US" sz="1400" i="1" dirty="0" smtClean="0"/>
              <a:t>Clarke &amp; MacLeod</a:t>
            </a:r>
            <a:r>
              <a:rPr lang="en-GB" altLang="en-US" sz="1400" dirty="0" smtClean="0"/>
              <a:t> </a:t>
            </a:r>
            <a:r>
              <a:rPr lang="en-GB" altLang="en-US" sz="1400" i="1" dirty="0" smtClean="0"/>
              <a:t>(2009)</a:t>
            </a:r>
            <a:endParaRPr lang="en-GB" altLang="en-US" sz="1400" dirty="0" smtClean="0"/>
          </a:p>
        </p:txBody>
      </p:sp>
      <p:sp>
        <p:nvSpPr>
          <p:cNvPr id="34821" name="Rectangle 5"/>
          <p:cNvSpPr>
            <a:spLocks noChangeArrowheads="1"/>
          </p:cNvSpPr>
          <p:nvPr/>
        </p:nvSpPr>
        <p:spPr bwMode="auto">
          <a:xfrm>
            <a:off x="250825" y="1125538"/>
            <a:ext cx="8497888" cy="3108543"/>
          </a:xfrm>
          <a:prstGeom prst="rect">
            <a:avLst/>
          </a:prstGeom>
          <a:noFill/>
          <a:ln w="9525">
            <a:noFill/>
            <a:miter lim="800000"/>
            <a:headEnd/>
            <a:tailEnd/>
          </a:ln>
        </p:spPr>
        <p:txBody>
          <a:bodyPr>
            <a:spAutoFit/>
          </a:bodyPr>
          <a:lstStyle/>
          <a:p>
            <a:pPr>
              <a:buSzPct val="75000"/>
              <a:buFont typeface="Arial" charset="0"/>
              <a:buNone/>
              <a:tabLst>
                <a:tab pos="723900" algn="l"/>
                <a:tab pos="1447800" algn="l"/>
                <a:tab pos="2171700" algn="l"/>
                <a:tab pos="2895600" algn="l"/>
                <a:tab pos="3619500" algn="l"/>
                <a:tab pos="4343400" algn="l"/>
              </a:tabLst>
            </a:pPr>
            <a:r>
              <a:rPr lang="en-GB" altLang="en-US" sz="2800" b="0" dirty="0">
                <a:solidFill>
                  <a:srgbClr val="000099"/>
                </a:solidFill>
                <a:latin typeface="Arial" charset="0"/>
                <a:cs typeface="Arial" charset="0"/>
              </a:rPr>
              <a:t>What does Employee Engagement mean to you?</a:t>
            </a:r>
          </a:p>
          <a:p>
            <a:pPr>
              <a:buSzPct val="75000"/>
              <a:buFont typeface="Arial" charset="0"/>
              <a:buNone/>
              <a:tabLst>
                <a:tab pos="723900" algn="l"/>
                <a:tab pos="1447800" algn="l"/>
                <a:tab pos="2171700" algn="l"/>
                <a:tab pos="2895600" algn="l"/>
                <a:tab pos="3619500" algn="l"/>
                <a:tab pos="4343400" algn="l"/>
              </a:tabLst>
            </a:pPr>
            <a:endParaRPr lang="en-GB" altLang="en-US" sz="2800" b="0" dirty="0">
              <a:solidFill>
                <a:srgbClr val="000099"/>
              </a:solidFill>
              <a:latin typeface="Arial" charset="0"/>
              <a:cs typeface="Arial" charset="0"/>
            </a:endParaRPr>
          </a:p>
          <a:p>
            <a:pPr>
              <a:buSzPct val="75000"/>
              <a:buFont typeface="Arial" charset="0"/>
              <a:buNone/>
              <a:tabLst>
                <a:tab pos="723900" algn="l"/>
                <a:tab pos="1447800" algn="l"/>
                <a:tab pos="2171700" algn="l"/>
                <a:tab pos="2895600" algn="l"/>
                <a:tab pos="3619500" algn="l"/>
                <a:tab pos="4343400" algn="l"/>
              </a:tabLst>
            </a:pPr>
            <a:r>
              <a:rPr lang="en-GB" altLang="en-US" sz="2800" b="0" dirty="0">
                <a:solidFill>
                  <a:srgbClr val="000099"/>
                </a:solidFill>
                <a:latin typeface="Arial" charset="0"/>
                <a:cs typeface="Arial" charset="0"/>
              </a:rPr>
              <a:t>How does this compare to </a:t>
            </a:r>
            <a:r>
              <a:rPr lang="en-GB" altLang="en-US" sz="2800" b="0" dirty="0" smtClean="0">
                <a:solidFill>
                  <a:srgbClr val="000099"/>
                </a:solidFill>
                <a:latin typeface="Arial" charset="0"/>
                <a:cs typeface="Arial" charset="0"/>
              </a:rPr>
              <a:t>the definition below (from ‘Engaging for Success’ report? </a:t>
            </a:r>
            <a:endParaRPr lang="en-GB" altLang="en-US" sz="2800" i="1" dirty="0">
              <a:solidFill>
                <a:srgbClr val="000099"/>
              </a:solidFill>
              <a:latin typeface="Arial" charset="0"/>
              <a:cs typeface="Arial" charset="0"/>
            </a:endParaRPr>
          </a:p>
          <a:p>
            <a:pPr>
              <a:buSzPct val="75000"/>
              <a:buFont typeface="Arial" charset="0"/>
              <a:buNone/>
              <a:tabLst>
                <a:tab pos="723900" algn="l"/>
                <a:tab pos="1447800" algn="l"/>
                <a:tab pos="2171700" algn="l"/>
                <a:tab pos="2895600" algn="l"/>
                <a:tab pos="3619500" algn="l"/>
                <a:tab pos="4343400" algn="l"/>
              </a:tabLst>
            </a:pPr>
            <a:endParaRPr lang="en-GB" altLang="en-US" sz="2800" b="0" dirty="0">
              <a:solidFill>
                <a:srgbClr val="000099"/>
              </a:solidFill>
              <a:latin typeface="Arial" charset="0"/>
              <a:cs typeface="Arial" charset="0"/>
            </a:endParaRPr>
          </a:p>
          <a:p>
            <a:pPr>
              <a:buSzPct val="75000"/>
              <a:buFont typeface="Arial" charset="0"/>
              <a:buNone/>
              <a:tabLst>
                <a:tab pos="723900" algn="l"/>
                <a:tab pos="1447800" algn="l"/>
                <a:tab pos="2171700" algn="l"/>
                <a:tab pos="2895600" algn="l"/>
                <a:tab pos="3619500" algn="l"/>
                <a:tab pos="4343400" algn="l"/>
              </a:tabLst>
            </a:pPr>
            <a:r>
              <a:rPr lang="en-GB" altLang="en-US" sz="2800" b="0" dirty="0">
                <a:solidFill>
                  <a:srgbClr val="000099"/>
                </a:solidFill>
                <a:latin typeface="Arial" charset="0"/>
                <a:cs typeface="Arial" charset="0"/>
              </a:rPr>
              <a:t>What impact have you seen when working in areas where engagement is high or low?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Box 16"/>
          <p:cNvSpPr txBox="1">
            <a:spLocks noChangeArrowheads="1"/>
          </p:cNvSpPr>
          <p:nvPr/>
        </p:nvSpPr>
        <p:spPr bwMode="auto">
          <a:xfrm>
            <a:off x="6875463" y="4292600"/>
            <a:ext cx="936625" cy="274638"/>
          </a:xfrm>
          <a:prstGeom prst="rect">
            <a:avLst/>
          </a:prstGeom>
          <a:noFill/>
          <a:ln w="9525">
            <a:noFill/>
            <a:miter lim="800000"/>
            <a:headEnd/>
            <a:tailEnd/>
          </a:ln>
        </p:spPr>
        <p:txBody>
          <a:bodyPr>
            <a:spAutoFit/>
          </a:bodyPr>
          <a:lstStyle/>
          <a:p>
            <a:pPr algn="ctr"/>
            <a:r>
              <a:rPr lang="en-GB" altLang="en-US" sz="1200" b="1">
                <a:solidFill>
                  <a:srgbClr val="FFFFFF"/>
                </a:solidFill>
              </a:rPr>
              <a:t>Strategy</a:t>
            </a:r>
          </a:p>
        </p:txBody>
      </p:sp>
      <p:sp>
        <p:nvSpPr>
          <p:cNvPr id="19459" name="TextBox 17"/>
          <p:cNvSpPr txBox="1">
            <a:spLocks noChangeArrowheads="1"/>
          </p:cNvSpPr>
          <p:nvPr/>
        </p:nvSpPr>
        <p:spPr bwMode="auto">
          <a:xfrm>
            <a:off x="468313" y="4149725"/>
            <a:ext cx="1655762" cy="646113"/>
          </a:xfrm>
          <a:prstGeom prst="rect">
            <a:avLst/>
          </a:prstGeom>
          <a:noFill/>
          <a:ln w="6350">
            <a:noFill/>
            <a:miter lim="800000"/>
            <a:headEnd/>
            <a:tailEnd/>
          </a:ln>
        </p:spPr>
        <p:txBody>
          <a:bodyPr>
            <a:spAutoFit/>
          </a:bodyPr>
          <a:lstStyle/>
          <a:p>
            <a:r>
              <a:rPr lang="en-GB" altLang="en-US" sz="1200" b="1">
                <a:solidFill>
                  <a:schemeClr val="bg1"/>
                </a:solidFill>
              </a:rPr>
              <a:t>Professional Behaviour progs </a:t>
            </a:r>
          </a:p>
          <a:p>
            <a:r>
              <a:rPr lang="en-GB" altLang="en-US" sz="1200" b="1">
                <a:solidFill>
                  <a:schemeClr val="bg1"/>
                </a:solidFill>
              </a:rPr>
              <a:t>e.g. CBAS</a:t>
            </a:r>
          </a:p>
        </p:txBody>
      </p:sp>
      <p:sp>
        <p:nvSpPr>
          <p:cNvPr id="19460" name="TextBox 18"/>
          <p:cNvSpPr txBox="1">
            <a:spLocks noChangeArrowheads="1"/>
          </p:cNvSpPr>
          <p:nvPr/>
        </p:nvSpPr>
        <p:spPr bwMode="auto">
          <a:xfrm>
            <a:off x="7885113" y="4292600"/>
            <a:ext cx="1008062" cy="276225"/>
          </a:xfrm>
          <a:prstGeom prst="rect">
            <a:avLst/>
          </a:prstGeom>
          <a:noFill/>
          <a:ln w="9525">
            <a:noFill/>
            <a:miter lim="800000"/>
            <a:headEnd/>
            <a:tailEnd/>
          </a:ln>
        </p:spPr>
        <p:txBody>
          <a:bodyPr>
            <a:spAutoFit/>
          </a:bodyPr>
          <a:lstStyle/>
          <a:p>
            <a:r>
              <a:rPr lang="en-GB" altLang="en-US" sz="1200" b="1">
                <a:solidFill>
                  <a:srgbClr val="FFFFFF"/>
                </a:solidFill>
              </a:rPr>
              <a:t>Leadership</a:t>
            </a:r>
            <a:r>
              <a:rPr lang="en-GB" altLang="en-US" sz="1200"/>
              <a:t> </a:t>
            </a:r>
          </a:p>
        </p:txBody>
      </p:sp>
      <p:sp>
        <p:nvSpPr>
          <p:cNvPr id="19461" name="TextBox 25"/>
          <p:cNvSpPr txBox="1">
            <a:spLocks noChangeArrowheads="1"/>
          </p:cNvSpPr>
          <p:nvPr/>
        </p:nvSpPr>
        <p:spPr bwMode="auto">
          <a:xfrm>
            <a:off x="468313" y="5013325"/>
            <a:ext cx="1439862" cy="830263"/>
          </a:xfrm>
          <a:prstGeom prst="rect">
            <a:avLst/>
          </a:prstGeom>
          <a:noFill/>
          <a:ln w="6350">
            <a:noFill/>
            <a:miter lim="800000"/>
            <a:headEnd/>
            <a:tailEnd/>
          </a:ln>
        </p:spPr>
        <p:txBody>
          <a:bodyPr>
            <a:spAutoFit/>
          </a:bodyPr>
          <a:lstStyle/>
          <a:p>
            <a:r>
              <a:rPr lang="en-GB" altLang="en-US" sz="1200" b="1">
                <a:solidFill>
                  <a:schemeClr val="bg1"/>
                </a:solidFill>
              </a:rPr>
              <a:t>Support Initiatives </a:t>
            </a:r>
          </a:p>
          <a:p>
            <a:r>
              <a:rPr lang="en-GB" altLang="en-US" sz="1200" b="1">
                <a:solidFill>
                  <a:schemeClr val="bg1"/>
                </a:solidFill>
              </a:rPr>
              <a:t>e.g. Schwartz care rounds</a:t>
            </a:r>
          </a:p>
        </p:txBody>
      </p:sp>
      <p:sp>
        <p:nvSpPr>
          <p:cNvPr id="19462" name="Title 21"/>
          <p:cNvSpPr>
            <a:spLocks noGrp="1"/>
          </p:cNvSpPr>
          <p:nvPr>
            <p:ph type="title" idx="4294967295"/>
          </p:nvPr>
        </p:nvSpPr>
        <p:spPr>
          <a:xfrm>
            <a:off x="0" y="274638"/>
            <a:ext cx="8229600" cy="1143000"/>
          </a:xfrm>
        </p:spPr>
        <p:txBody>
          <a:bodyPr/>
          <a:lstStyle/>
          <a:p>
            <a:r>
              <a:rPr lang="en-GB" dirty="0" smtClean="0"/>
              <a:t>Insert themes from previous surveys on Staff Engagement – for both Council &amp; NHS staff</a:t>
            </a:r>
          </a:p>
        </p:txBody>
      </p:sp>
      <p:sp>
        <p:nvSpPr>
          <p:cNvPr id="7" name="TextBox 6"/>
          <p:cNvSpPr txBox="1"/>
          <p:nvPr/>
        </p:nvSpPr>
        <p:spPr>
          <a:xfrm>
            <a:off x="611560" y="2780928"/>
            <a:ext cx="7670561" cy="1569660"/>
          </a:xfrm>
          <a:prstGeom prst="rect">
            <a:avLst/>
          </a:prstGeom>
          <a:noFill/>
          <a:ln>
            <a:solidFill>
              <a:schemeClr val="tx1"/>
            </a:solidFill>
          </a:ln>
        </p:spPr>
        <p:txBody>
          <a:bodyPr wrap="square" rtlCol="0">
            <a:spAutoFit/>
          </a:bodyPr>
          <a:lstStyle/>
          <a:p>
            <a:r>
              <a:rPr lang="en-GB" dirty="0" smtClean="0">
                <a:solidFill>
                  <a:srgbClr val="FF3300"/>
                </a:solidFill>
              </a:rPr>
              <a:t>Insert image showing team-working across NHS/LA staff</a:t>
            </a:r>
          </a:p>
          <a:p>
            <a:endParaRPr lang="en-GB" dirty="0" smtClean="0">
              <a:solidFill>
                <a:srgbClr val="FF3300"/>
              </a:solidFill>
            </a:endParaRPr>
          </a:p>
          <a:p>
            <a:endParaRPr lang="en-GB" dirty="0" smtClean="0">
              <a:solidFill>
                <a:srgbClr val="FF3300"/>
              </a:solidFill>
            </a:endParaRPr>
          </a:p>
          <a:p>
            <a:endParaRPr lang="en-GB" dirty="0">
              <a:solidFill>
                <a:srgbClr val="FF33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TextBox 3"/>
          <p:cNvSpPr txBox="1">
            <a:spLocks noChangeArrowheads="1"/>
          </p:cNvSpPr>
          <p:nvPr/>
        </p:nvSpPr>
        <p:spPr bwMode="auto">
          <a:xfrm>
            <a:off x="1403350" y="115888"/>
            <a:ext cx="6264275" cy="647700"/>
          </a:xfrm>
          <a:prstGeom prst="rect">
            <a:avLst/>
          </a:prstGeom>
          <a:noFill/>
          <a:ln w="9525">
            <a:noFill/>
            <a:miter lim="800000"/>
            <a:headEnd/>
            <a:tailEnd/>
          </a:ln>
        </p:spPr>
        <p:txBody>
          <a:bodyPr>
            <a:spAutoFit/>
          </a:bodyPr>
          <a:lstStyle/>
          <a:p>
            <a:pPr>
              <a:defRPr/>
            </a:pPr>
            <a:r>
              <a:rPr lang="en-GB" altLang="en-US" sz="3600" kern="0" dirty="0">
                <a:solidFill>
                  <a:schemeClr val="accent1">
                    <a:lumMod val="75000"/>
                  </a:schemeClr>
                </a:solidFill>
                <a:latin typeface="+mj-lt"/>
                <a:ea typeface="+mj-ea"/>
                <a:cs typeface="+mj-cs"/>
              </a:rPr>
              <a:t>Better Engagement means:</a:t>
            </a:r>
          </a:p>
        </p:txBody>
      </p:sp>
      <p:sp>
        <p:nvSpPr>
          <p:cNvPr id="35844" name="Rectangle 5"/>
          <p:cNvSpPr>
            <a:spLocks noChangeArrowheads="1"/>
          </p:cNvSpPr>
          <p:nvPr/>
        </p:nvSpPr>
        <p:spPr bwMode="auto">
          <a:xfrm>
            <a:off x="5220072" y="1628775"/>
            <a:ext cx="4248472" cy="3962623"/>
          </a:xfrm>
          <a:prstGeom prst="rect">
            <a:avLst/>
          </a:prstGeom>
          <a:noFill/>
          <a:ln w="9525">
            <a:noFill/>
            <a:miter lim="800000"/>
            <a:headEnd/>
            <a:tailEnd/>
          </a:ln>
        </p:spPr>
        <p:txBody>
          <a:bodyPr wrap="square">
            <a:spAutoFit/>
          </a:bodyPr>
          <a:lstStyle/>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600" b="0" dirty="0">
                <a:solidFill>
                  <a:srgbClr val="000099"/>
                </a:solidFill>
                <a:latin typeface="Arial" charset="0"/>
                <a:cs typeface="Arial" charset="0"/>
              </a:rPr>
              <a:t>Higher staff morale &amp; motivation</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600" b="0" dirty="0">
                <a:solidFill>
                  <a:srgbClr val="000099"/>
                </a:solidFill>
                <a:latin typeface="Arial" charset="0"/>
                <a:cs typeface="Arial" charset="0"/>
              </a:rPr>
              <a:t>Less absenteeism &amp; stress</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600" b="0" dirty="0">
                <a:solidFill>
                  <a:srgbClr val="000099"/>
                </a:solidFill>
                <a:latin typeface="Arial" charset="0"/>
                <a:cs typeface="Arial" charset="0"/>
              </a:rPr>
              <a:t>Stronger financial management</a:t>
            </a:r>
          </a:p>
          <a:p>
            <a:pPr marL="336550" indent="-336550">
              <a:spcBef>
                <a:spcPts val="700"/>
              </a:spcBef>
              <a:buClr>
                <a:srgbClr val="404040"/>
              </a:buClr>
              <a:buFont typeface="Arial" charset="0"/>
              <a:buChar cha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pPr>
            <a:r>
              <a:rPr lang="en-GB" altLang="en-US" sz="2600" b="0" dirty="0">
                <a:solidFill>
                  <a:srgbClr val="000099"/>
                </a:solidFill>
                <a:latin typeface="Arial" charset="0"/>
                <a:cs typeface="Arial" charset="0"/>
              </a:rPr>
              <a:t>Greater efficiency, productivity &amp; effectiveness</a:t>
            </a:r>
          </a:p>
        </p:txBody>
      </p:sp>
      <p:pic>
        <p:nvPicPr>
          <p:cNvPr id="5" name="Picture 3" descr="G:\Modernisation\MODDEV CONSULTANTS\Organisational Development\iMatter Implementation\Staffnet webpages\Images LA\6895.jpg"/>
          <p:cNvPicPr>
            <a:picLocks noChangeAspect="1" noChangeArrowheads="1"/>
          </p:cNvPicPr>
          <p:nvPr/>
        </p:nvPicPr>
        <p:blipFill>
          <a:blip r:embed="rId3" cstate="print"/>
          <a:srcRect/>
          <a:stretch>
            <a:fillRect/>
          </a:stretch>
        </p:blipFill>
        <p:spPr bwMode="auto">
          <a:xfrm>
            <a:off x="409816" y="1628800"/>
            <a:ext cx="4511286" cy="4176464"/>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linical change project template">
  <a:themeElements>
    <a:clrScheme name="clinical change projec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inical change projec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inical change project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inical change project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inical change project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inical change project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inical change projec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inical change projec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inical change projec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8210</TotalTime>
  <Words>4567</Words>
  <Application>Microsoft Office PowerPoint</Application>
  <PresentationFormat>On-screen Show (4:3)</PresentationFormat>
  <Paragraphs>497</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clinical change project template</vt:lpstr>
      <vt:lpstr>2_Office Theme</vt:lpstr>
      <vt:lpstr>PowerPoint Presentation</vt:lpstr>
      <vt:lpstr>Today will provide you with an opportunity to:</vt:lpstr>
      <vt:lpstr>PowerPoint Presentation</vt:lpstr>
      <vt:lpstr>PowerPoint Presentation</vt:lpstr>
      <vt:lpstr>PowerPoint Presentation</vt:lpstr>
      <vt:lpstr>PowerPoint Presentation</vt:lpstr>
      <vt:lpstr>Discussion</vt:lpstr>
      <vt:lpstr>Insert themes from previous surveys on Staff Engagement – for both Council &amp; NHS staff</vt:lpstr>
      <vt:lpstr>PowerPoint Presentation</vt:lpstr>
      <vt:lpstr>PowerPoint Presentation</vt:lpstr>
      <vt:lpstr>Levels of Engagement</vt:lpstr>
      <vt:lpstr>PowerPoint Presentation</vt:lpstr>
      <vt:lpstr>How would you describe an engaging manager?</vt:lpstr>
      <vt:lpstr>PowerPoint Presentation</vt:lpstr>
      <vt:lpstr>PowerPoint Presentation</vt:lpstr>
      <vt:lpstr>PowerPoint Presentation</vt:lpstr>
      <vt:lpstr>Insert local timescales for roll-out</vt:lpstr>
      <vt:lpstr>First Steps</vt:lpstr>
      <vt:lpstr>PowerPoint Presentation</vt:lpstr>
      <vt:lpstr>PowerPoint Presentation</vt:lpstr>
      <vt:lpstr>Understanding your team report</vt:lpstr>
      <vt:lpstr>Sample Reports:</vt:lpstr>
      <vt:lpstr>PowerPoint Presentation</vt:lpstr>
      <vt:lpstr>Part 2 of action plan to be inserted </vt:lpstr>
      <vt:lpstr>Storyboard</vt:lpstr>
      <vt:lpstr> Managers Checklist: </vt:lpstr>
      <vt:lpstr>Support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Benton</dc:creator>
  <cp:lastModifiedBy>z440915</cp:lastModifiedBy>
  <cp:revision>546</cp:revision>
  <cp:lastPrinted>2004-09-30T09:55:04Z</cp:lastPrinted>
  <dcterms:created xsi:type="dcterms:W3CDTF">2003-09-24T19:44:01Z</dcterms:created>
  <dcterms:modified xsi:type="dcterms:W3CDTF">2017-05-31T15:26:19Z</dcterms:modified>
</cp:coreProperties>
</file>