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861" r:id="rId2"/>
  </p:sldMasterIdLst>
  <p:notesMasterIdLst>
    <p:notesMasterId r:id="rId23"/>
  </p:notesMasterIdLst>
  <p:handoutMasterIdLst>
    <p:handoutMasterId r:id="rId24"/>
  </p:handoutMasterIdLst>
  <p:sldIdLst>
    <p:sldId id="968" r:id="rId3"/>
    <p:sldId id="978" r:id="rId4"/>
    <p:sldId id="969" r:id="rId5"/>
    <p:sldId id="977" r:id="rId6"/>
    <p:sldId id="979" r:id="rId7"/>
    <p:sldId id="920" r:id="rId8"/>
    <p:sldId id="921" r:id="rId9"/>
    <p:sldId id="980" r:id="rId10"/>
    <p:sldId id="878" r:id="rId11"/>
    <p:sldId id="974" r:id="rId12"/>
    <p:sldId id="981" r:id="rId13"/>
    <p:sldId id="982" r:id="rId14"/>
    <p:sldId id="983" r:id="rId15"/>
    <p:sldId id="984" r:id="rId16"/>
    <p:sldId id="985" r:id="rId17"/>
    <p:sldId id="946" r:id="rId18"/>
    <p:sldId id="947" r:id="rId19"/>
    <p:sldId id="925" r:id="rId20"/>
    <p:sldId id="976" r:id="rId21"/>
    <p:sldId id="866" r:id="rId22"/>
  </p:sldIdLst>
  <p:sldSz cx="9144000" cy="6858000" type="screen4x3"/>
  <p:notesSz cx="6797675" cy="9926638"/>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CE18A7"/>
    <a:srgbClr val="42A44E"/>
    <a:srgbClr val="FF66CC"/>
    <a:srgbClr val="000099"/>
    <a:srgbClr val="0033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5777" autoAdjust="0"/>
  </p:normalViewPr>
  <p:slideViewPr>
    <p:cSldViewPr>
      <p:cViewPr>
        <p:scale>
          <a:sx n="80" d="100"/>
          <a:sy n="80" d="100"/>
        </p:scale>
        <p:origin x="-798" y="150"/>
      </p:cViewPr>
      <p:guideLst>
        <p:guide orient="horz" pos="2160"/>
        <p:guide pos="2880"/>
      </p:guideLst>
    </p:cSldViewPr>
  </p:slideViewPr>
  <p:outlineViewPr>
    <p:cViewPr>
      <p:scale>
        <a:sx n="33" d="100"/>
        <a:sy n="33" d="100"/>
      </p:scale>
      <p:origin x="0" y="237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30" y="20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742" tIns="45371" rIns="90742" bIns="45371" numCol="1" anchor="t" anchorCtr="0" compatLnSpc="1">
            <a:prstTxWarp prst="textNoShape">
              <a:avLst/>
            </a:prstTxWarp>
          </a:bodyPr>
          <a:lstStyle>
            <a:lvl1pPr defTabSz="908050">
              <a:defRPr sz="1200" b="0"/>
            </a:lvl1pPr>
          </a:lstStyle>
          <a:p>
            <a:pPr>
              <a:defRPr/>
            </a:pPr>
            <a:endParaRPr lang="en-GB"/>
          </a:p>
        </p:txBody>
      </p:sp>
      <p:sp>
        <p:nvSpPr>
          <p:cNvPr id="56323"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0742" tIns="45371" rIns="90742" bIns="45371" numCol="1" anchor="t" anchorCtr="0" compatLnSpc="1">
            <a:prstTxWarp prst="textNoShape">
              <a:avLst/>
            </a:prstTxWarp>
          </a:bodyPr>
          <a:lstStyle>
            <a:lvl1pPr algn="r" defTabSz="908050">
              <a:defRPr sz="1200" b="0"/>
            </a:lvl1pPr>
          </a:lstStyle>
          <a:p>
            <a:pPr>
              <a:defRPr/>
            </a:pPr>
            <a:endParaRPr lang="en-GB"/>
          </a:p>
        </p:txBody>
      </p:sp>
      <p:sp>
        <p:nvSpPr>
          <p:cNvPr id="56324"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742" tIns="45371" rIns="90742" bIns="45371" numCol="1" anchor="b" anchorCtr="0" compatLnSpc="1">
            <a:prstTxWarp prst="textNoShape">
              <a:avLst/>
            </a:prstTxWarp>
          </a:bodyPr>
          <a:lstStyle>
            <a:lvl1pPr defTabSz="908050">
              <a:defRPr sz="1200" b="0"/>
            </a:lvl1pPr>
          </a:lstStyle>
          <a:p>
            <a:pPr>
              <a:defRPr/>
            </a:pPr>
            <a:endParaRPr lang="en-GB"/>
          </a:p>
        </p:txBody>
      </p:sp>
      <p:sp>
        <p:nvSpPr>
          <p:cNvPr id="56325"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0742" tIns="45371" rIns="90742" bIns="45371" numCol="1" anchor="b" anchorCtr="0" compatLnSpc="1">
            <a:prstTxWarp prst="textNoShape">
              <a:avLst/>
            </a:prstTxWarp>
          </a:bodyPr>
          <a:lstStyle>
            <a:lvl1pPr algn="r" defTabSz="908050">
              <a:defRPr sz="1200" b="0"/>
            </a:lvl1pPr>
          </a:lstStyle>
          <a:p>
            <a:pPr>
              <a:defRPr/>
            </a:pPr>
            <a:fld id="{01C43C90-68C4-4A7E-939B-C614CF872AAF}" type="slidenum">
              <a:rPr lang="en-GB"/>
              <a:pPr>
                <a:defRPr/>
              </a:pPr>
              <a:t>‹#›</a:t>
            </a:fld>
            <a:endParaRPr lang="en-GB"/>
          </a:p>
        </p:txBody>
      </p:sp>
    </p:spTree>
    <p:extLst>
      <p:ext uri="{BB962C8B-B14F-4D97-AF65-F5344CB8AC3E}">
        <p14:creationId xmlns:p14="http://schemas.microsoft.com/office/powerpoint/2010/main" val="1885462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lvl1pPr defTabSz="919163">
              <a:defRPr sz="1200" b="0"/>
            </a:lvl1pPr>
          </a:lstStyle>
          <a:p>
            <a:pPr>
              <a:defRPr/>
            </a:pPr>
            <a:endParaRPr lang="en-GB"/>
          </a:p>
        </p:txBody>
      </p:sp>
      <p:sp>
        <p:nvSpPr>
          <p:cNvPr id="7065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lvl1pPr algn="r" defTabSz="919163">
              <a:defRPr sz="1200" b="0"/>
            </a:lvl1pPr>
          </a:lstStyle>
          <a:p>
            <a:pPr>
              <a:defRPr/>
            </a:pPr>
            <a:endParaRPr lang="en-GB"/>
          </a:p>
        </p:txBody>
      </p:sp>
      <p:sp>
        <p:nvSpPr>
          <p:cNvPr id="604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066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918" tIns="45959" rIns="91918" bIns="45959" numCol="1" anchor="b" anchorCtr="0" compatLnSpc="1">
            <a:prstTxWarp prst="textNoShape">
              <a:avLst/>
            </a:prstTxWarp>
          </a:bodyPr>
          <a:lstStyle>
            <a:lvl1pPr defTabSz="919163">
              <a:defRPr sz="1200" b="0"/>
            </a:lvl1pPr>
          </a:lstStyle>
          <a:p>
            <a:pPr>
              <a:defRPr/>
            </a:pPr>
            <a:endParaRPr lang="en-GB"/>
          </a:p>
        </p:txBody>
      </p:sp>
      <p:sp>
        <p:nvSpPr>
          <p:cNvPr id="70663"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918" tIns="45959" rIns="91918" bIns="45959" numCol="1" anchor="b" anchorCtr="0" compatLnSpc="1">
            <a:prstTxWarp prst="textNoShape">
              <a:avLst/>
            </a:prstTxWarp>
          </a:bodyPr>
          <a:lstStyle>
            <a:lvl1pPr algn="r" defTabSz="919163">
              <a:defRPr sz="1200" b="0"/>
            </a:lvl1pPr>
          </a:lstStyle>
          <a:p>
            <a:pPr>
              <a:defRPr/>
            </a:pPr>
            <a:fld id="{F3318481-FABF-4448-8A3D-D976B89825B1}" type="slidenum">
              <a:rPr lang="en-GB"/>
              <a:pPr>
                <a:defRPr/>
              </a:pPr>
              <a:t>‹#›</a:t>
            </a:fld>
            <a:endParaRPr lang="en-GB"/>
          </a:p>
        </p:txBody>
      </p:sp>
    </p:spTree>
    <p:extLst>
      <p:ext uri="{BB962C8B-B14F-4D97-AF65-F5344CB8AC3E}">
        <p14:creationId xmlns:p14="http://schemas.microsoft.com/office/powerpoint/2010/main" val="917543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GB" dirty="0" smtClean="0"/>
              <a:t>Welcome to this session about iMatter, the continuous improvement model that is currently being rolled out in xxx</a:t>
            </a:r>
            <a:r>
              <a:rPr lang="en-GB" baseline="0" dirty="0" smtClean="0"/>
              <a:t> HSCP</a:t>
            </a:r>
            <a:r>
              <a:rPr lang="en-GB" dirty="0" smtClean="0"/>
              <a:t>.  Acknowledge</a:t>
            </a:r>
            <a:r>
              <a:rPr lang="en-GB" baseline="0" dirty="0" smtClean="0"/>
              <a:t> that to date iMatter has been a health initiative but long-term there is benefit in extending inclusion to all working within the Health &amp; Social Care sector.  </a:t>
            </a:r>
          </a:p>
          <a:p>
            <a:pPr>
              <a:defRPr/>
            </a:pPr>
            <a:endParaRPr lang="en-GB" baseline="0" dirty="0" smtClean="0"/>
          </a:p>
          <a:p>
            <a:pPr>
              <a:defRPr/>
            </a:pPr>
            <a:r>
              <a:rPr lang="en-GB" baseline="0" dirty="0" smtClean="0"/>
              <a:t>As teams come together in new working arrangements in the HSCP, iMatter can assist in strengthening new team relationships by measuring everyone’s experience at work and coming together to develop joint actions for improvement. </a:t>
            </a:r>
            <a:endParaRPr lang="en-GB" dirty="0" smtClean="0"/>
          </a:p>
          <a:p>
            <a:pPr>
              <a:defRPr/>
            </a:pPr>
            <a:endParaRPr lang="en-GB" dirty="0" smtClean="0"/>
          </a:p>
          <a:p>
            <a:pPr>
              <a:defRPr/>
            </a:pPr>
            <a:r>
              <a:rPr lang="en-GB" dirty="0" smtClean="0"/>
              <a:t>Provide verbal feedback of current Board/HSCP status and implementation (optional). </a:t>
            </a:r>
          </a:p>
          <a:p>
            <a:pPr>
              <a:defRPr/>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4EB8D-440F-41A9-80FD-29A848050E64}"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u="sng" kern="1200" dirty="0" smtClean="0">
                <a:solidFill>
                  <a:schemeClr val="tx1"/>
                </a:solidFill>
                <a:latin typeface="Times New Roman" pitchFamily="18" charset="0"/>
                <a:ea typeface="+mn-ea"/>
                <a:cs typeface="+mn-cs"/>
              </a:rPr>
              <a:t>The iMatter</a:t>
            </a:r>
            <a:r>
              <a:rPr lang="en-GB" sz="1200" b="1" u="sng" kern="1200" baseline="0" dirty="0" smtClean="0">
                <a:solidFill>
                  <a:schemeClr val="tx1"/>
                </a:solidFill>
                <a:latin typeface="Times New Roman" pitchFamily="18" charset="0"/>
                <a:ea typeface="+mn-ea"/>
                <a:cs typeface="+mn-cs"/>
              </a:rPr>
              <a:t> Questionnaire will be issued to staff on </a:t>
            </a:r>
            <a:r>
              <a:rPr lang="en-GB" sz="1200" b="1" u="sng" kern="1200" baseline="0" dirty="0" err="1" smtClean="0">
                <a:solidFill>
                  <a:schemeClr val="tx1"/>
                </a:solidFill>
                <a:latin typeface="Times New Roman" pitchFamily="18" charset="0"/>
                <a:ea typeface="+mn-ea"/>
                <a:cs typeface="+mn-cs"/>
              </a:rPr>
              <a:t>xxxx</a:t>
            </a:r>
            <a:endParaRPr lang="en-GB"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dirty="0" smtClean="0"/>
              <a:t>The Questionnaire asks you questions about 3 different key areas:  About You,  Your Team and Line Manager and the Organisation.  Understanding your experience in these areas is important to determine your overall engagement level at work.</a:t>
            </a:r>
          </a:p>
          <a:p>
            <a:endParaRPr lang="en-GB" dirty="0" smtClean="0"/>
          </a:p>
          <a:p>
            <a:r>
              <a:rPr lang="en-GB" dirty="0" smtClean="0">
                <a:latin typeface="Times New Roman" pitchFamily="18" charset="0"/>
              </a:rPr>
              <a:t>The first 28 questions are on a </a:t>
            </a:r>
            <a:r>
              <a:rPr lang="en-GB" dirty="0" err="1" smtClean="0">
                <a:latin typeface="Times New Roman" pitchFamily="18" charset="0"/>
              </a:rPr>
              <a:t>Likert</a:t>
            </a:r>
            <a:r>
              <a:rPr lang="en-GB" dirty="0" smtClean="0">
                <a:latin typeface="Times New Roman" pitchFamily="18" charset="0"/>
              </a:rPr>
              <a:t> Scale of 6 options, namely Strongly Agree, Agree, Slightly Agree, Slightly Disagree, Disagree, Strongly Disagree.  The 29</a:t>
            </a:r>
            <a:r>
              <a:rPr lang="en-GB" baseline="30000" dirty="0" smtClean="0">
                <a:latin typeface="Times New Roman" pitchFamily="18" charset="0"/>
              </a:rPr>
              <a:t>th</a:t>
            </a:r>
            <a:r>
              <a:rPr lang="en-GB" dirty="0" smtClean="0">
                <a:latin typeface="Times New Roman" pitchFamily="18" charset="0"/>
              </a:rPr>
              <a:t> is also a </a:t>
            </a:r>
            <a:r>
              <a:rPr lang="en-GB" dirty="0" err="1" smtClean="0">
                <a:latin typeface="Times New Roman" pitchFamily="18" charset="0"/>
              </a:rPr>
              <a:t>Likert</a:t>
            </a:r>
            <a:r>
              <a:rPr lang="en-GB" dirty="0" smtClean="0">
                <a:latin typeface="Times New Roman" pitchFamily="18" charset="0"/>
              </a:rPr>
              <a:t> scale with 11 options, 0-10.  The question is, “</a:t>
            </a:r>
            <a:r>
              <a:rPr lang="en-GB" i="1" dirty="0" smtClean="0">
                <a:latin typeface="Times New Roman" pitchFamily="18" charset="0"/>
              </a:rPr>
              <a:t>Overall ,working within my Organisation is a</a:t>
            </a:r>
            <a:r>
              <a:rPr lang="en-GB" dirty="0" smtClean="0">
                <a:latin typeface="Times New Roman" pitchFamily="18" charset="0"/>
              </a:rPr>
              <a:t>...”.  (It has been validated, through the initial pilot, by the University of the West of Scotland).</a:t>
            </a:r>
          </a:p>
          <a:p>
            <a:endParaRPr lang="en-GB" dirty="0" smtClean="0"/>
          </a:p>
          <a:p>
            <a:r>
              <a:rPr lang="en-GB" dirty="0" smtClean="0"/>
              <a:t>Previous Cohorts report generally taking 5-10 minutes to complete</a:t>
            </a:r>
          </a:p>
          <a:p>
            <a:endParaRPr lang="en-GB" dirty="0" smtClean="0"/>
          </a:p>
          <a:p>
            <a:r>
              <a:rPr lang="en-GB" dirty="0" smtClean="0"/>
              <a:t>Your manager should ask you if you would prefer electronic or paper copy (Discuss pro’s and cons). You can use a personal e-mail address if you wish.   If using paper copy you will be issued with it and a SAE for Webropol, who host the iMatter system for Scottish Government.    </a:t>
            </a:r>
          </a:p>
          <a:p>
            <a:r>
              <a:rPr lang="en-GB" dirty="0" smtClean="0"/>
              <a:t>All questions must be completed – electronic needs to be done all at once.  Explain QR Barcode on paper copy and reason – don’t deface or photocopy it!  Stress that both forms are anonymous. </a:t>
            </a:r>
          </a:p>
          <a:p>
            <a:endParaRPr lang="en-GB" dirty="0" smtClean="0"/>
          </a:p>
          <a:p>
            <a:r>
              <a:rPr lang="en-GB" dirty="0" smtClean="0"/>
              <a:t>Mention Participation Rates required to generate report.  There is no ‘free text’ space.  This is because the discussions around your team report are the most important aspect of the process. There is a 3 week window to complete the questionnaire. </a:t>
            </a:r>
          </a:p>
          <a:p>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 </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59ED2-AF96-452C-AEFE-15F585EB5E32}" type="slidenum">
              <a:rPr lang="en-GB" smtClean="0"/>
              <a:pPr fontAlgn="base">
                <a:spcBef>
                  <a:spcPct val="0"/>
                </a:spcBef>
                <a:spcAft>
                  <a:spcPct val="0"/>
                </a:spcAft>
                <a:defRPr/>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spcBef>
                <a:spcPct val="0"/>
              </a:spcBef>
              <a:defRPr/>
            </a:pPr>
            <a:r>
              <a:rPr lang="en-GB" altLang="en-US" dirty="0" smtClean="0"/>
              <a:t>In order to enable managers to feed back results in their teams they will receive a report looking like this. </a:t>
            </a:r>
            <a:r>
              <a:rPr lang="en-GB" altLang="en-US" b="1" i="1" dirty="0" smtClean="0">
                <a:solidFill>
                  <a:srgbClr val="FF0000"/>
                </a:solidFill>
              </a:rPr>
              <a:t>[to</a:t>
            </a:r>
            <a:r>
              <a:rPr lang="en-GB" altLang="en-US" b="1" i="1" baseline="0" dirty="0" smtClean="0">
                <a:solidFill>
                  <a:srgbClr val="FF0000"/>
                </a:solidFill>
              </a:rPr>
              <a:t> be amended if national decision taken on respondents receiving reports directly]</a:t>
            </a:r>
          </a:p>
          <a:p>
            <a:pPr eaLnBrk="1" hangingPunct="1">
              <a:spcBef>
                <a:spcPct val="0"/>
              </a:spcBef>
              <a:defRPr/>
            </a:pPr>
            <a:endParaRPr lang="en-GB" altLang="en-US" dirty="0" smtClean="0"/>
          </a:p>
          <a:p>
            <a:pPr eaLnBrk="1" hangingPunct="1">
              <a:spcBef>
                <a:spcPct val="0"/>
              </a:spcBef>
              <a:defRPr/>
            </a:pPr>
            <a:r>
              <a:rPr lang="en-GB" altLang="en-US" dirty="0" smtClean="0"/>
              <a:t>The report shows:</a:t>
            </a:r>
          </a:p>
          <a:p>
            <a:pPr eaLnBrk="1" hangingPunct="1">
              <a:spcBef>
                <a:spcPct val="0"/>
              </a:spcBef>
              <a:defRPr/>
            </a:pPr>
            <a:endParaRPr lang="en-GB" altLang="en-US" dirty="0" smtClean="0"/>
          </a:p>
          <a:p>
            <a:pPr eaLnBrk="1" hangingPunct="1">
              <a:spcBef>
                <a:spcPct val="0"/>
              </a:spcBef>
              <a:buFontTx/>
              <a:buChar char="•"/>
              <a:defRPr/>
            </a:pPr>
            <a:r>
              <a:rPr lang="en-GB" altLang="en-US" dirty="0" smtClean="0"/>
              <a:t>  your team’s completion rate</a:t>
            </a:r>
          </a:p>
          <a:p>
            <a:pPr eaLnBrk="1" hangingPunct="1">
              <a:spcBef>
                <a:spcPct val="0"/>
              </a:spcBef>
              <a:buFontTx/>
              <a:buChar char="•"/>
              <a:defRPr/>
            </a:pPr>
            <a:r>
              <a:rPr lang="en-GB" altLang="en-US" dirty="0" smtClean="0"/>
              <a:t>  the overall team employee engagement index (EEI) score </a:t>
            </a:r>
          </a:p>
          <a:p>
            <a:pPr eaLnBrk="1" hangingPunct="1">
              <a:spcBef>
                <a:spcPct val="0"/>
              </a:spcBef>
              <a:buFontTx/>
              <a:buChar char="•"/>
              <a:defRPr/>
            </a:pPr>
            <a:endParaRPr lang="en-GB" altLang="en-US" dirty="0" smtClean="0"/>
          </a:p>
          <a:p>
            <a:pPr eaLnBrk="1" hangingPunct="1">
              <a:spcBef>
                <a:spcPct val="0"/>
              </a:spcBef>
              <a:defRPr/>
            </a:pPr>
            <a:r>
              <a:rPr lang="en-GB" altLang="en-US" dirty="0" smtClean="0"/>
              <a:t>Teams require 60% response rate for teams of 5 and more and 100% for teams of 4 or less. This is to ensure anonymity and the higher the response rate, the more realistic the feedback about how staff feel working in this team.</a:t>
            </a:r>
          </a:p>
          <a:p>
            <a:pPr eaLnBrk="1" hangingPunct="1">
              <a:spcBef>
                <a:spcPct val="0"/>
              </a:spcBef>
              <a:defRPr/>
            </a:pPr>
            <a:endParaRPr lang="en-GB" altLang="en-US" dirty="0" smtClean="0"/>
          </a:p>
          <a:p>
            <a:pPr eaLnBrk="1" hangingPunct="1">
              <a:spcBef>
                <a:spcPct val="0"/>
              </a:spcBef>
              <a:defRPr/>
            </a:pPr>
            <a:r>
              <a:rPr lang="en-GB" altLang="en-US" dirty="0" smtClean="0"/>
              <a:t>The EEI score is generated by the Webropol system calculated using a formula and based on the responses received form the 28 questions. The scoring system was validated by the University of West of Scotland during the pilot stage.</a:t>
            </a:r>
          </a:p>
          <a:p>
            <a:pPr eaLnBrk="1" hangingPunct="1">
              <a:spcBef>
                <a:spcPct val="0"/>
              </a:spcBef>
              <a:defRPr/>
            </a:pPr>
            <a:endParaRPr lang="en-GB" altLang="en-US" dirty="0" smtClean="0"/>
          </a:p>
          <a:p>
            <a:pPr eaLnBrk="1" hangingPunct="1">
              <a:spcBef>
                <a:spcPct val="0"/>
              </a:spcBef>
              <a:defRPr/>
            </a:pPr>
            <a:r>
              <a:rPr lang="en-GB" altLang="en-US" dirty="0" smtClean="0"/>
              <a:t>Also shows:</a:t>
            </a:r>
          </a:p>
          <a:p>
            <a:pPr eaLnBrk="1" hangingPunct="1">
              <a:spcBef>
                <a:spcPct val="0"/>
              </a:spcBef>
              <a:buFontTx/>
              <a:buChar char="•"/>
              <a:defRPr/>
            </a:pPr>
            <a:r>
              <a:rPr lang="en-GB" altLang="en-US" dirty="0" smtClean="0"/>
              <a:t>how the team is doing in relation to the 5 strands of the Staff Governance Standard </a:t>
            </a:r>
            <a:r>
              <a:rPr lang="en-GB" altLang="en-US" b="1" i="1" dirty="0" smtClean="0"/>
              <a:t>[?? Will this still be the case for IJB reports]</a:t>
            </a:r>
          </a:p>
          <a:p>
            <a:pPr eaLnBrk="1" hangingPunct="1">
              <a:spcBef>
                <a:spcPct val="0"/>
              </a:spcBef>
              <a:defRPr/>
            </a:pPr>
            <a:r>
              <a:rPr lang="en-GB" altLang="en-US" dirty="0" smtClean="0"/>
              <a:t>All questions have been linked to </a:t>
            </a:r>
            <a:r>
              <a:rPr lang="en-GB" altLang="en-US" u="sng" dirty="0" smtClean="0"/>
              <a:t>the staff governance standards </a:t>
            </a:r>
            <a:r>
              <a:rPr lang="en-GB" altLang="en-US" dirty="0" smtClean="0"/>
              <a:t>and under each of the strands the questions have been collated to give a sense of ‘feeling’ under that strand – refer to slide 5.</a:t>
            </a:r>
          </a:p>
          <a:p>
            <a:pPr eaLnBrk="1" hangingPunct="1">
              <a:spcBef>
                <a:spcPct val="0"/>
              </a:spcBef>
              <a:buFontTx/>
              <a:buChar char="•"/>
              <a:defRPr/>
            </a:pPr>
            <a:r>
              <a:rPr lang="en-GB" altLang="en-US" dirty="0" smtClean="0"/>
              <a:t>  the distribution of ratings across Red, Yellow, Amber, Green from all who responded </a:t>
            </a:r>
          </a:p>
          <a:p>
            <a:pPr eaLnBrk="1" hangingPunct="1">
              <a:spcBef>
                <a:spcPct val="0"/>
              </a:spcBef>
              <a:buFontTx/>
              <a:buChar char="•"/>
              <a:defRPr/>
            </a:pPr>
            <a:endParaRPr lang="en-GB" altLang="en-US" dirty="0" smtClean="0"/>
          </a:p>
          <a:p>
            <a:pPr eaLnBrk="1" hangingPunct="1">
              <a:spcBef>
                <a:spcPct val="0"/>
              </a:spcBef>
              <a:defRPr/>
            </a:pPr>
            <a:r>
              <a:rPr lang="en-GB" altLang="en-US" dirty="0" smtClean="0"/>
              <a:t>Colour coding is used to visually display the responses and outcomes.</a:t>
            </a:r>
          </a:p>
          <a:p>
            <a:pPr eaLnBrk="1" hangingPunct="1">
              <a:spcBef>
                <a:spcPct val="0"/>
              </a:spcBef>
              <a:defRPr/>
            </a:pPr>
            <a:endParaRPr lang="en-GB" altLang="en-US" dirty="0" smtClean="0"/>
          </a:p>
        </p:txBody>
      </p:sp>
      <p:sp>
        <p:nvSpPr>
          <p:cNvPr id="4" name="Slide Number Placeholder 3"/>
          <p:cNvSpPr>
            <a:spLocks noGrp="1"/>
          </p:cNvSpPr>
          <p:nvPr>
            <p:ph type="sldNum" sz="quarter" idx="5"/>
          </p:nvPr>
        </p:nvSpPr>
        <p:spPr/>
        <p:txBody>
          <a:bodyPr/>
          <a:lstStyle/>
          <a:p>
            <a:pPr>
              <a:defRPr/>
            </a:pPr>
            <a:fld id="{FDD6E93F-962D-4ED4-B13E-7CFF0E3AA7C5}"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smtClean="0"/>
              <a:t>Data is provided in respect of the 28 questions under the headings of ‘as an individual’ ‘my team/line manager’ ‘my organisation’. </a:t>
            </a:r>
          </a:p>
          <a:p>
            <a:r>
              <a:rPr lang="en-GB" altLang="en-US" smtClean="0"/>
              <a:t>Answers are strongly agree / agree/ slightly agree / slightly disagree / disagree / strongly disagree. Note for scoring the positive and negative i.e. strongly agree or disagree and the agree or disagree have been combined.</a:t>
            </a:r>
          </a:p>
          <a:p>
            <a:endParaRPr lang="en-GB" altLang="en-US" smtClean="0"/>
          </a:p>
        </p:txBody>
      </p:sp>
      <p:sp>
        <p:nvSpPr>
          <p:cNvPr id="4" name="Slide Number Placeholder 3"/>
          <p:cNvSpPr>
            <a:spLocks noGrp="1"/>
          </p:cNvSpPr>
          <p:nvPr>
            <p:ph type="sldNum" sz="quarter" idx="5"/>
          </p:nvPr>
        </p:nvSpPr>
        <p:spPr/>
        <p:txBody>
          <a:bodyPr/>
          <a:lstStyle/>
          <a:p>
            <a:pPr>
              <a:defRPr/>
            </a:pPr>
            <a:fld id="{D49F72C2-CC8A-4A14-B5A8-CAA308C3430F}"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The 29</a:t>
            </a:r>
            <a:r>
              <a:rPr lang="en-GB" altLang="en-US" baseline="30000" dirty="0" smtClean="0"/>
              <a:t>th</a:t>
            </a:r>
            <a:r>
              <a:rPr lang="en-GB" altLang="en-US" dirty="0" smtClean="0"/>
              <a:t> question provides an indication of how the team feels overall about its experience at work. This is shown on the thermometer  at the final page of the report. </a:t>
            </a:r>
          </a:p>
          <a:p>
            <a:pPr eaLnBrk="1" hangingPunct="1">
              <a:spcBef>
                <a:spcPct val="0"/>
              </a:spcBef>
            </a:pPr>
            <a:endParaRPr lang="en-GB" altLang="en-US" dirty="0" smtClean="0"/>
          </a:p>
          <a:p>
            <a:pPr eaLnBrk="1" hangingPunct="1">
              <a:spcBef>
                <a:spcPct val="0"/>
              </a:spcBef>
            </a:pPr>
            <a:r>
              <a:rPr lang="en-GB" altLang="en-US" dirty="0" smtClean="0"/>
              <a:t>The pilot shows this typically correlates strongly with the EEI score. This means that the answers to questions 1-28 are a reliable predictor of the answer to question 29, and vice versa.</a:t>
            </a:r>
          </a:p>
          <a:p>
            <a:pPr eaLnBrk="1" hangingPunct="1">
              <a:spcBef>
                <a:spcPct val="0"/>
              </a:spcBef>
            </a:pPr>
            <a:endParaRPr lang="en-GB" altLang="en-US" dirty="0" smtClean="0"/>
          </a:p>
          <a:p>
            <a:pPr eaLnBrk="1" hangingPunct="1">
              <a:spcBef>
                <a:spcPct val="0"/>
              </a:spcBef>
            </a:pPr>
            <a:r>
              <a:rPr lang="en-GB" altLang="en-US" dirty="0" smtClean="0"/>
              <a:t>At the end of the report is a table demonstrating all the teams in a Directorate that received a report and the threshold EEI. Each team can see how they compare with other teams, but there are no team names indicated. This includes teams with no report.</a:t>
            </a:r>
          </a:p>
          <a:p>
            <a:pPr eaLnBrk="1" hangingPunct="1">
              <a:spcBef>
                <a:spcPct val="0"/>
              </a:spcBef>
            </a:pPr>
            <a:endParaRPr lang="en-GB" altLang="en-US" dirty="0" smtClean="0"/>
          </a:p>
          <a:p>
            <a:pPr eaLnBrk="1" hangingPunct="1">
              <a:spcBef>
                <a:spcPct val="0"/>
              </a:spcBef>
            </a:pPr>
            <a:r>
              <a:rPr lang="en-GB" altLang="en-US" dirty="0" smtClean="0"/>
              <a:t>Your manager should use the data to facilitate a full discussion in your team about what it is like to work in the team, understand what is good and what could be improved, and agree an action plan of up to 3 things you will do together over the coming year to achieve this.</a:t>
            </a:r>
          </a:p>
          <a:p>
            <a:endParaRPr lang="en-GB" altLang="en-US" dirty="0" smtClean="0"/>
          </a:p>
        </p:txBody>
      </p:sp>
      <p:sp>
        <p:nvSpPr>
          <p:cNvPr id="4" name="Slide Number Placeholder 3"/>
          <p:cNvSpPr>
            <a:spLocks noGrp="1"/>
          </p:cNvSpPr>
          <p:nvPr>
            <p:ph type="sldNum" sz="quarter" idx="5"/>
          </p:nvPr>
        </p:nvSpPr>
        <p:spPr/>
        <p:txBody>
          <a:bodyPr/>
          <a:lstStyle/>
          <a:p>
            <a:pPr>
              <a:defRPr/>
            </a:pPr>
            <a:fld id="{B0E1C609-810F-40CA-B805-64419B24D575}" type="slidenum">
              <a:rPr lang="en-GB" smtClean="0"/>
              <a:pPr>
                <a:defRPr/>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GB" dirty="0" smtClean="0"/>
              <a:t>This is a screenshot of the Action Plan and Monitoring page.  As you can see there is no requirement to write long reports and there is space for up to 3 actions – Up to 200 characters for each action.</a:t>
            </a:r>
          </a:p>
          <a:p>
            <a:endParaRPr lang="en-GB" baseline="0" dirty="0" smtClean="0"/>
          </a:p>
          <a:p>
            <a:r>
              <a:rPr lang="en-GB" baseline="0" dirty="0" smtClean="0"/>
              <a:t>If your team has not reached a response rate sufficient to generate a report then the Directorate report should be used as the basis for team conversations, and an action plan still requires be developed following team discussions.</a:t>
            </a:r>
          </a:p>
          <a:p>
            <a:endParaRPr lang="en-GB" baseline="0" dirty="0" smtClean="0"/>
          </a:p>
          <a:p>
            <a:pPr>
              <a:defRPr/>
            </a:pPr>
            <a:r>
              <a:rPr lang="en-GB" b="0" dirty="0" smtClean="0"/>
              <a:t>Managers will be required to produce a copy of the Team Action Plan for all team members</a:t>
            </a:r>
            <a:r>
              <a:rPr lang="en-GB" dirty="0" smtClean="0"/>
              <a:t>, reinforcing that it’s everyone’s job to work on improving staff experience and not just the managers responsibility.</a:t>
            </a:r>
          </a:p>
          <a:p>
            <a:pPr>
              <a:defRPr/>
            </a:pPr>
            <a:endParaRPr lang="en-GB" dirty="0" smtClean="0"/>
          </a:p>
          <a:p>
            <a:pPr>
              <a:defRPr/>
            </a:pPr>
            <a:r>
              <a:rPr lang="en-GB" dirty="0" smtClean="0"/>
              <a:t> </a:t>
            </a:r>
            <a:r>
              <a:rPr lang="en-GB" b="0" dirty="0" smtClean="0"/>
              <a:t>You will need to discuss confidentiality with the team as the principle is not to share this information </a:t>
            </a:r>
            <a:r>
              <a:rPr lang="en-GB" b="0" dirty="0" err="1" smtClean="0"/>
              <a:t>outwith</a:t>
            </a:r>
            <a:r>
              <a:rPr lang="en-GB" b="0" dirty="0" smtClean="0"/>
              <a:t> the team unless this is agreed by the team itself. (Requires majority to agree, not all)</a:t>
            </a:r>
          </a:p>
          <a:p>
            <a:pPr>
              <a:defRPr/>
            </a:pPr>
            <a:endParaRPr lang="en-GB" b="0" dirty="0" smtClean="0"/>
          </a:p>
          <a:p>
            <a:pPr>
              <a:defRPr/>
            </a:pPr>
            <a:r>
              <a:rPr lang="en-GB" b="0" dirty="0" smtClean="0"/>
              <a:t>Note that as soon as the fields in the Team Action Plan are completed and locked, the system will send the information in the appropriate fields to the team’s Storyboard including the thermometer. </a:t>
            </a:r>
          </a:p>
          <a:p>
            <a:pPr>
              <a:defRPr/>
            </a:pPr>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It is recommended that the team manager and their line manager engages in conversation about their EEI score and Team Action Plan as part of local communication processes and particularly KSF PDR/ Exec appraisal processes. </a:t>
            </a:r>
          </a:p>
          <a:p>
            <a:endParaRPr lang="en-GB" dirty="0" smtClean="0"/>
          </a:p>
        </p:txBody>
      </p:sp>
      <p:sp>
        <p:nvSpPr>
          <p:cNvPr id="87044" name="Slide Number Placeholder 3"/>
          <p:cNvSpPr>
            <a:spLocks noGrp="1"/>
          </p:cNvSpPr>
          <p:nvPr>
            <p:ph type="sldNum" sz="quarter" idx="5"/>
          </p:nvPr>
        </p:nvSpPr>
        <p:spPr>
          <a:noFill/>
        </p:spPr>
        <p:txBody>
          <a:bodyPr/>
          <a:lstStyle/>
          <a:p>
            <a:fld id="{3B72B01E-CB12-46B9-93EB-322F22467354}" type="slidenum">
              <a:rPr lang="en-GB" smtClean="0"/>
              <a:pPr/>
              <a:t>16</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GB" altLang="en-US" dirty="0" smtClean="0"/>
              <a:t>A mock Storyboard is provided here to give you an idea of what this will feature. The key contents are;</a:t>
            </a:r>
          </a:p>
          <a:p>
            <a:r>
              <a:rPr lang="en-GB" altLang="en-US" dirty="0" smtClean="0"/>
              <a:t>The team name</a:t>
            </a:r>
          </a:p>
          <a:p>
            <a:r>
              <a:rPr lang="en-GB" altLang="en-US" dirty="0" smtClean="0"/>
              <a:t>Strengths/ areas for celebration</a:t>
            </a:r>
          </a:p>
          <a:p>
            <a:r>
              <a:rPr lang="en-GB" altLang="en-US" dirty="0" smtClean="0"/>
              <a:t>EEI score</a:t>
            </a:r>
          </a:p>
          <a:p>
            <a:r>
              <a:rPr lang="en-GB" altLang="en-US" dirty="0" smtClean="0"/>
              <a:t>the thermometer</a:t>
            </a:r>
          </a:p>
          <a:p>
            <a:r>
              <a:rPr lang="en-GB" altLang="en-US" dirty="0" smtClean="0"/>
              <a:t>Agreed improvement areas in term of outcomes and associated actions.</a:t>
            </a:r>
          </a:p>
          <a:p>
            <a:r>
              <a:rPr lang="en-GB" altLang="en-US" dirty="0" smtClean="0"/>
              <a:t> </a:t>
            </a:r>
          </a:p>
          <a:p>
            <a:r>
              <a:rPr lang="en-GB" altLang="en-US" b="0" dirty="0" smtClean="0"/>
              <a:t>The Storyboard is an opportunity for teams to visually demonstrate their continuous improvement journey year on year. Managers will be encouraged to display their storyboards for staff. </a:t>
            </a:r>
            <a:endParaRPr lang="en-GB" b="0" dirty="0" smtClean="0"/>
          </a:p>
          <a:p>
            <a:endParaRPr lang="en-GB" dirty="0" smtClean="0"/>
          </a:p>
          <a:p>
            <a:endParaRPr lang="en-GB" dirty="0" smtClean="0"/>
          </a:p>
        </p:txBody>
      </p:sp>
      <p:sp>
        <p:nvSpPr>
          <p:cNvPr id="88068" name="Slide Number Placeholder 3"/>
          <p:cNvSpPr>
            <a:spLocks noGrp="1"/>
          </p:cNvSpPr>
          <p:nvPr>
            <p:ph type="sldNum" sz="quarter" idx="5"/>
          </p:nvPr>
        </p:nvSpPr>
        <p:spPr>
          <a:noFill/>
        </p:spPr>
        <p:txBody>
          <a:bodyPr/>
          <a:lstStyle/>
          <a:p>
            <a:fld id="{4C0C8EF5-4399-4A99-84CF-3A00DDE2BCF5}" type="slidenum">
              <a:rPr lang="en-GB" smtClean="0"/>
              <a:pPr/>
              <a:t>17</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Insert</a:t>
            </a:r>
            <a:r>
              <a:rPr lang="en-GB" baseline="0" dirty="0" smtClean="0"/>
              <a:t> local timescales for roll-out in HSCP</a:t>
            </a:r>
            <a:endParaRPr lang="en-GB" dirty="0" smtClean="0"/>
          </a:p>
          <a:p>
            <a:endParaRPr lang="en-GB" dirty="0" smtClean="0"/>
          </a:p>
          <a:p>
            <a:endParaRPr lang="en-GB" dirty="0" smtClean="0"/>
          </a:p>
        </p:txBody>
      </p:sp>
      <p:sp>
        <p:nvSpPr>
          <p:cNvPr id="78852" name="Slide Number Placeholder 3"/>
          <p:cNvSpPr>
            <a:spLocks noGrp="1"/>
          </p:cNvSpPr>
          <p:nvPr>
            <p:ph type="sldNum" sz="quarter" idx="5"/>
          </p:nvPr>
        </p:nvSpPr>
        <p:spPr>
          <a:noFill/>
        </p:spPr>
        <p:txBody>
          <a:bodyPr/>
          <a:lstStyle/>
          <a:p>
            <a:fld id="{65FFAABC-799A-4D2A-BEDD-3399D9B13F74}" type="slidenum">
              <a:rPr lang="en-GB" smtClean="0"/>
              <a:pPr/>
              <a:t>18</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Insert</a:t>
            </a:r>
            <a:r>
              <a:rPr lang="en-GB" baseline="0" dirty="0" smtClean="0"/>
              <a:t> local contacts etc.</a:t>
            </a:r>
            <a:endParaRPr lang="en-GB" dirty="0" smtClean="0"/>
          </a:p>
          <a:p>
            <a:endParaRPr lang="en-GB" dirty="0" smtClean="0"/>
          </a:p>
          <a:p>
            <a:endParaRPr lang="en-GB" dirty="0" smtClean="0"/>
          </a:p>
        </p:txBody>
      </p:sp>
      <p:sp>
        <p:nvSpPr>
          <p:cNvPr id="78852" name="Slide Number Placeholder 3"/>
          <p:cNvSpPr>
            <a:spLocks noGrp="1"/>
          </p:cNvSpPr>
          <p:nvPr>
            <p:ph type="sldNum" sz="quarter" idx="5"/>
          </p:nvPr>
        </p:nvSpPr>
        <p:spPr>
          <a:noFill/>
        </p:spPr>
        <p:txBody>
          <a:bodyPr/>
          <a:lstStyle/>
          <a:p>
            <a:fld id="{65FFAABC-799A-4D2A-BEDD-3399D9B13F74}" type="slidenum">
              <a:rPr lang="en-GB" smtClean="0"/>
              <a:pPr/>
              <a:t>19</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spcBef>
                <a:spcPct val="0"/>
              </a:spcBef>
            </a:pPr>
            <a:r>
              <a:rPr lang="en-GB" altLang="en-US" dirty="0" smtClean="0"/>
              <a:t>So that provides you with an overview of iMatter, the background to its development and how it will work. Are there any questions?</a:t>
            </a:r>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 </a:t>
            </a:r>
          </a:p>
          <a:p>
            <a:endParaRPr lang="en-GB" dirty="0" smtClean="0"/>
          </a:p>
        </p:txBody>
      </p:sp>
      <p:sp>
        <p:nvSpPr>
          <p:cNvPr id="94212" name="Slide Number Placeholder 3"/>
          <p:cNvSpPr>
            <a:spLocks noGrp="1"/>
          </p:cNvSpPr>
          <p:nvPr>
            <p:ph type="sldNum" sz="quarter" idx="5"/>
          </p:nvPr>
        </p:nvSpPr>
        <p:spPr>
          <a:noFill/>
        </p:spPr>
        <p:txBody>
          <a:bodyPr/>
          <a:lstStyle/>
          <a:p>
            <a:fld id="{496D87E0-A465-49C8-A95F-467E9F111304}" type="slidenum">
              <a:rPr lang="en-GB" smtClean="0"/>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Over the next 30 minutes or so, we are going to cover:</a:t>
            </a:r>
          </a:p>
          <a:p>
            <a:pPr eaLnBrk="1" hangingPunct="1">
              <a:spcBef>
                <a:spcPct val="0"/>
              </a:spcBef>
            </a:pPr>
            <a:endParaRPr lang="en-GB" altLang="en-US" dirty="0" smtClean="0"/>
          </a:p>
          <a:p>
            <a:pPr eaLnBrk="1" hangingPunct="1">
              <a:spcBef>
                <a:spcPct val="0"/>
              </a:spcBef>
              <a:buFontTx/>
              <a:buChar char="•"/>
            </a:pPr>
            <a:r>
              <a:rPr lang="en-GB" altLang="en-US" dirty="0" smtClean="0"/>
              <a:t>    What employee engagement is and why it is important to</a:t>
            </a:r>
            <a:r>
              <a:rPr lang="en-GB" altLang="en-US" baseline="0" dirty="0" smtClean="0"/>
              <a:t> us all in the organisation</a:t>
            </a:r>
            <a:endParaRPr lang="en-GB" altLang="en-US" dirty="0" smtClean="0"/>
          </a:p>
          <a:p>
            <a:pPr eaLnBrk="1" hangingPunct="1">
              <a:spcBef>
                <a:spcPct val="0"/>
              </a:spcBef>
              <a:buFontTx/>
              <a:buChar char="•"/>
            </a:pPr>
            <a:r>
              <a:rPr lang="en-GB" altLang="en-US" dirty="0" smtClean="0"/>
              <a:t>    How understanding staff experience helps to improve employee engagement</a:t>
            </a:r>
          </a:p>
          <a:p>
            <a:pPr eaLnBrk="1" hangingPunct="1">
              <a:spcBef>
                <a:spcPct val="0"/>
              </a:spcBef>
              <a:buFontTx/>
              <a:buChar char="•"/>
            </a:pPr>
            <a:r>
              <a:rPr lang="en-GB" altLang="en-US" dirty="0" smtClean="0"/>
              <a:t>    An introduction to iMatter, the Staff Experience Continuous Improvement model and its online tool</a:t>
            </a:r>
          </a:p>
          <a:p>
            <a:pPr eaLnBrk="1" hangingPunct="1">
              <a:spcBef>
                <a:spcPct val="0"/>
              </a:spcBef>
              <a:buFontTx/>
              <a:buChar char="•"/>
            </a:pPr>
            <a:r>
              <a:rPr lang="en-GB" altLang="en-US" dirty="0" smtClean="0"/>
              <a:t>    How iMatter will work, what you will need to do and when</a:t>
            </a:r>
          </a:p>
          <a:p>
            <a:pPr eaLnBrk="1" hangingPunct="1">
              <a:spcBef>
                <a:spcPct val="0"/>
              </a:spcBef>
            </a:pPr>
            <a:endParaRPr lang="en-GB" altLang="en-US" dirty="0" smtClean="0"/>
          </a:p>
          <a:p>
            <a:pPr eaLnBrk="1" hangingPunct="1">
              <a:spcBef>
                <a:spcPct val="0"/>
              </a:spcBef>
            </a:pPr>
            <a:r>
              <a:rPr lang="en-GB" altLang="en-US" dirty="0" smtClean="0"/>
              <a:t>There will also be a chance for you to ask us questions and where we can’t answer these directly, there will be details on how to find out more now and as we go through the process in </a:t>
            </a:r>
            <a:r>
              <a:rPr lang="en-GB" altLang="en-US" b="1" dirty="0" smtClean="0"/>
              <a:t>insert your</a:t>
            </a:r>
            <a:r>
              <a:rPr lang="en-GB" altLang="en-US" b="1" baseline="0" dirty="0" smtClean="0"/>
              <a:t> HSCP name here</a:t>
            </a:r>
            <a:r>
              <a:rPr lang="en-GB" altLang="en-US" b="1" dirty="0" smtClean="0"/>
              <a:t>.</a:t>
            </a:r>
            <a:endParaRPr lang="en-GB" alt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2844C-E35A-4A0B-8EF2-B905061B4C7C}"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r>
              <a:rPr lang="en-GB" altLang="en-US" dirty="0" smtClean="0"/>
              <a:t>The Christie Commission report</a:t>
            </a:r>
            <a:r>
              <a:rPr lang="en-GB" altLang="en-US" baseline="0" dirty="0" smtClean="0"/>
              <a:t> in 2011 set out the future direction for the provision of integrated Health &amp; Social Care services.   </a:t>
            </a:r>
          </a:p>
          <a:p>
            <a:pPr eaLnBrk="1" hangingPunct="1">
              <a:spcBef>
                <a:spcPct val="0"/>
              </a:spcBef>
            </a:pPr>
            <a:endParaRPr lang="en-GB" altLang="en-US" baseline="0" dirty="0" smtClean="0"/>
          </a:p>
          <a:p>
            <a:pPr eaLnBrk="1" hangingPunct="1">
              <a:spcBef>
                <a:spcPct val="0"/>
              </a:spcBef>
            </a:pPr>
            <a:r>
              <a:rPr lang="en-GB" altLang="en-US" baseline="0" dirty="0" smtClean="0"/>
              <a:t>The National Health and Wellbeing Outcomes document sets out the framework for delivering these services.  Outcome 8 that you can see here is a commitment to developing a healthy organisational culture through staff engagement. </a:t>
            </a:r>
          </a:p>
          <a:p>
            <a:pPr eaLnBrk="1" hangingPunct="1">
              <a:spcBef>
                <a:spcPct val="0"/>
              </a:spcBef>
            </a:pPr>
            <a:endParaRPr lang="en-GB" altLang="en-US" baseline="0" dirty="0" smtClean="0"/>
          </a:p>
          <a:p>
            <a:pPr eaLnBrk="1" hangingPunct="1">
              <a:spcBef>
                <a:spcPct val="0"/>
              </a:spcBef>
            </a:pPr>
            <a:r>
              <a:rPr lang="en-GB" altLang="en-US" baseline="0" dirty="0" smtClean="0"/>
              <a:t>[Optional] – for those of you with an NHS background, you might be familiar with the Workforce 2020 Vision national document.  There are 5 development strands, one of which is in relation to a healthy organisational culture - </a:t>
            </a:r>
            <a:r>
              <a:rPr lang="en-GB" altLang="en-US" dirty="0" smtClean="0"/>
              <a:t> aimed at ensuring staff feel valued, listened to, involved in decisions and treated with dignity and respect.  </a:t>
            </a:r>
          </a:p>
          <a:p>
            <a:pPr eaLnBrk="1" hangingPunct="1">
              <a:spcBef>
                <a:spcPct val="0"/>
              </a:spcBef>
            </a:pPr>
            <a:endParaRPr lang="en-GB" altLang="en-US" dirty="0" smtClean="0"/>
          </a:p>
          <a:p>
            <a:pPr eaLnBrk="1" hangingPunct="1">
              <a:spcBef>
                <a:spcPct val="0"/>
              </a:spcBef>
            </a:pPr>
            <a:r>
              <a:rPr lang="en-GB" altLang="en-US" dirty="0" smtClean="0"/>
              <a:t>There</a:t>
            </a:r>
            <a:r>
              <a:rPr lang="en-GB" altLang="en-US" baseline="0" dirty="0" smtClean="0"/>
              <a:t> is a</a:t>
            </a:r>
            <a:r>
              <a:rPr lang="en-GB" altLang="en-US" dirty="0" smtClean="0"/>
              <a:t> strong correlation between the two documents</a:t>
            </a:r>
            <a:r>
              <a:rPr lang="en-GB" altLang="en-US" baseline="0" dirty="0" smtClean="0"/>
              <a:t> around staff experience and engagement. </a:t>
            </a:r>
          </a:p>
          <a:p>
            <a:pPr eaLnBrk="1" hangingPunct="1">
              <a:spcBef>
                <a:spcPct val="0"/>
              </a:spcBef>
            </a:pPr>
            <a:endParaRPr lang="en-GB" altLang="en-US" dirty="0" smtClean="0"/>
          </a:p>
          <a:p>
            <a:pPr eaLnBrk="1" hangingPunct="1">
              <a:spcBef>
                <a:spcPct val="0"/>
              </a:spcBef>
            </a:pPr>
            <a:r>
              <a:rPr lang="en-GB" altLang="en-US" dirty="0" smtClean="0"/>
              <a:t>iMatter has</a:t>
            </a:r>
            <a:r>
              <a:rPr lang="en-GB" altLang="en-US" baseline="0" dirty="0" smtClean="0"/>
              <a:t> been developed by the Scottish Government as a team based employee engagement tool, and the implementation of iMatter in xxx HSCP offers an opportunity to understand where teams are currently (a baseline) in moving forward as new working arrangements become embedded in the Partnership.</a:t>
            </a: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r>
              <a:rPr lang="en-GB" dirty="0" smtClean="0"/>
              <a:t> </a:t>
            </a:r>
          </a:p>
          <a:p>
            <a:pPr eaLnBrk="1" hangingPunct="1">
              <a:spcBef>
                <a:spcPct val="0"/>
              </a:spcBef>
            </a:pPr>
            <a:endParaRPr lang="en-GB" altLang="en-US" dirty="0" smtClean="0"/>
          </a:p>
          <a:p>
            <a:pPr eaLnBrk="1" hangingPunct="1">
              <a:spcBef>
                <a:spcPct val="0"/>
              </a:spcBef>
            </a:pPr>
            <a:endParaRPr lang="en-GB" altLang="en-US" dirty="0" smtClean="0"/>
          </a:p>
        </p:txBody>
      </p:sp>
      <p:sp>
        <p:nvSpPr>
          <p:cNvPr id="66564" name="Slide Number Placeholder 3"/>
          <p:cNvSpPr>
            <a:spLocks noGrp="1"/>
          </p:cNvSpPr>
          <p:nvPr>
            <p:ph type="sldNum" sz="quarter" idx="5"/>
          </p:nvPr>
        </p:nvSpPr>
        <p:spPr>
          <a:noFill/>
        </p:spPr>
        <p:txBody>
          <a:bodyPr/>
          <a:lstStyle/>
          <a:p>
            <a:fld id="{91D59F80-EACA-45B2-AACF-2AB973D52798}"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Placeholder for Boards to insert slide(s) around local Culture and Values work that iMatter aligns with / supports</a:t>
            </a:r>
            <a:r>
              <a:rPr lang="en-GB" altLang="en-US" baseline="0" dirty="0" smtClean="0"/>
              <a:t> – both NHS and Local Authority.</a:t>
            </a:r>
            <a:endParaRPr lang="en-GB" alt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9BF6DEA-6057-437C-8047-BBE01F310EE6}" type="slidenum">
              <a:rPr lang="en-GB" altLang="en-US" smtClean="0">
                <a:cs typeface="Arial" charset="0"/>
              </a:rPr>
              <a:pPr/>
              <a:t>4</a:t>
            </a:fld>
            <a:endParaRPr lang="en-GB"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dirty="0" smtClean="0"/>
              <a:t>Ask participants in 5 minute plenary:</a:t>
            </a:r>
          </a:p>
          <a:p>
            <a:pPr eaLnBrk="1" hangingPunct="1">
              <a:spcBef>
                <a:spcPct val="0"/>
              </a:spcBef>
            </a:pPr>
            <a:endParaRPr lang="en-GB" altLang="en-US" dirty="0" smtClean="0"/>
          </a:p>
          <a:p>
            <a:pPr eaLnBrk="1" hangingPunct="1">
              <a:spcBef>
                <a:spcPct val="0"/>
              </a:spcBef>
              <a:buFontTx/>
              <a:buChar char="•"/>
            </a:pPr>
            <a:r>
              <a:rPr lang="en-GB" altLang="en-US" dirty="0" smtClean="0"/>
              <a:t>    What do you understand by the term “employee engagement”?</a:t>
            </a:r>
          </a:p>
          <a:p>
            <a:pPr eaLnBrk="1" hangingPunct="1">
              <a:spcBef>
                <a:spcPct val="0"/>
              </a:spcBef>
              <a:buFontTx/>
              <a:buChar char="•"/>
            </a:pPr>
            <a:r>
              <a:rPr lang="en-GB" altLang="en-US" dirty="0" smtClean="0"/>
              <a:t>    Why do you think it is important?</a:t>
            </a:r>
          </a:p>
          <a:p>
            <a:pPr eaLnBrk="1" hangingPunct="1">
              <a:spcBef>
                <a:spcPct val="0"/>
              </a:spcBef>
              <a:buFontTx/>
              <a:buChar char="•"/>
            </a:pPr>
            <a:r>
              <a:rPr lang="en-GB" altLang="en-US" dirty="0" smtClean="0"/>
              <a:t>    What will you see, hear, and experience if you and/or you encounter colleagues who are engaged?</a:t>
            </a:r>
          </a:p>
          <a:p>
            <a:pPr eaLnBrk="1" hangingPunct="1">
              <a:spcBef>
                <a:spcPct val="0"/>
              </a:spcBef>
            </a:pPr>
            <a:r>
              <a:rPr lang="en-GB" altLang="en-US" dirty="0" smtClean="0"/>
              <a:t> </a:t>
            </a:r>
          </a:p>
          <a:p>
            <a:pPr eaLnBrk="1" hangingPunct="1">
              <a:spcBef>
                <a:spcPct val="0"/>
              </a:spcBef>
            </a:pPr>
            <a:r>
              <a:rPr lang="en-GB" altLang="en-US" dirty="0" smtClean="0"/>
              <a:t>Look for answers such as:</a:t>
            </a:r>
          </a:p>
          <a:p>
            <a:pPr eaLnBrk="1" hangingPunct="1">
              <a:spcBef>
                <a:spcPct val="0"/>
              </a:spcBef>
            </a:pPr>
            <a:endParaRPr lang="en-GB" altLang="en-US" dirty="0" smtClean="0"/>
          </a:p>
          <a:p>
            <a:pPr eaLnBrk="1" hangingPunct="1">
              <a:spcBef>
                <a:spcPct val="0"/>
              </a:spcBef>
              <a:buFontTx/>
              <a:buChar char="•"/>
            </a:pPr>
            <a:r>
              <a:rPr lang="en-GB" altLang="en-US" dirty="0" smtClean="0"/>
              <a:t>   Commitment to organisation’s aims, motivation to do the job well</a:t>
            </a:r>
          </a:p>
          <a:p>
            <a:pPr eaLnBrk="1" hangingPunct="1">
              <a:spcBef>
                <a:spcPct val="0"/>
              </a:spcBef>
              <a:buFontTx/>
              <a:buChar char="•"/>
            </a:pPr>
            <a:r>
              <a:rPr lang="en-GB" altLang="en-US" dirty="0" smtClean="0"/>
              <a:t>   Supports a positive and productive workplace from which service users / patients and employees benefit</a:t>
            </a:r>
          </a:p>
          <a:p>
            <a:pPr eaLnBrk="1" hangingPunct="1">
              <a:spcBef>
                <a:spcPct val="0"/>
              </a:spcBef>
              <a:buFontTx/>
              <a:buChar char="•"/>
            </a:pPr>
            <a:r>
              <a:rPr lang="en-GB" altLang="en-US" dirty="0" smtClean="0"/>
              <a:t>   Regular feedback, visible team working, ideas and suggestions being listened to and acted on</a:t>
            </a:r>
          </a:p>
          <a:p>
            <a:pPr eaLnBrk="1" hangingPunct="1">
              <a:spcBef>
                <a:spcPct val="0"/>
              </a:spcBef>
              <a:buFontTx/>
              <a:buChar char="•"/>
            </a:pPr>
            <a:r>
              <a:rPr lang="en-GB" altLang="en-US" dirty="0" smtClean="0"/>
              <a:t>   Feeling valued</a:t>
            </a:r>
          </a:p>
          <a:p>
            <a:pPr eaLnBrk="1" hangingPunct="1">
              <a:spcBef>
                <a:spcPct val="0"/>
              </a:spcBef>
            </a:pPr>
            <a:endParaRPr lang="en-GB" altLang="en-US" dirty="0" smtClean="0"/>
          </a:p>
          <a:p>
            <a:pPr eaLnBrk="1" hangingPunct="1">
              <a:spcBef>
                <a:spcPct val="0"/>
              </a:spcBef>
            </a:pPr>
            <a:r>
              <a:rPr lang="en-GB" altLang="en-US" b="1" dirty="0" smtClean="0"/>
              <a:t>Capture the responses on a flipchart </a:t>
            </a:r>
            <a:r>
              <a:rPr lang="en-GB" altLang="en-US" dirty="0" smtClean="0"/>
              <a:t>so you can refer back as necessary throughout the session. This will promote ownership and gets people involved at an early stage, increasing the chance they will contribute later.</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EC432F-6456-4B27-8ECC-BA8EAAF0BBDF}"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679450" y="4714875"/>
            <a:ext cx="5438775" cy="4713288"/>
          </a:xfrm>
          <a:noFill/>
          <a:ln/>
        </p:spPr>
        <p:txBody>
          <a:bodyPr/>
          <a:lstStyle/>
          <a:p>
            <a:r>
              <a:rPr lang="en-GB" sz="1100" dirty="0" smtClean="0"/>
              <a:t>So while this all sounds good – does it actually matter?  </a:t>
            </a:r>
          </a:p>
          <a:p>
            <a:endParaRPr lang="en-GB" sz="1100" dirty="0" smtClean="0"/>
          </a:p>
          <a:p>
            <a:r>
              <a:rPr lang="en-GB" sz="1100" dirty="0" smtClean="0"/>
              <a:t>What impact do engaged (or non-engaged) staff have on the services we provide?</a:t>
            </a:r>
          </a:p>
          <a:p>
            <a:endParaRPr lang="en-GB" sz="1100" dirty="0" smtClean="0"/>
          </a:p>
          <a:p>
            <a:pPr eaLnBrk="1" hangingPunct="1">
              <a:spcBef>
                <a:spcPct val="0"/>
              </a:spcBef>
            </a:pPr>
            <a:r>
              <a:rPr lang="en-GB" altLang="en-US" sz="1100" dirty="0" smtClean="0">
                <a:latin typeface="+mn-lt"/>
              </a:rPr>
              <a:t>There is strong evidence of the positive impact of high employee engagement on both staff and service</a:t>
            </a:r>
            <a:r>
              <a:rPr lang="en-GB" altLang="en-US" sz="1100" baseline="0" dirty="0" smtClean="0">
                <a:latin typeface="+mn-lt"/>
              </a:rPr>
              <a:t> user </a:t>
            </a:r>
            <a:r>
              <a:rPr lang="en-GB" altLang="en-US" sz="1100" dirty="0" smtClean="0">
                <a:latin typeface="+mn-lt"/>
              </a:rPr>
              <a:t>experience. Some of the specific benefits for staff include:</a:t>
            </a:r>
          </a:p>
          <a:p>
            <a:pPr eaLnBrk="1" hangingPunct="1">
              <a:spcBef>
                <a:spcPct val="0"/>
              </a:spcBef>
            </a:pPr>
            <a:endParaRPr lang="en-GB" altLang="en-US" sz="1100" dirty="0" smtClean="0">
              <a:latin typeface="+mn-lt"/>
            </a:endParaRPr>
          </a:p>
          <a:p>
            <a:pPr eaLnBrk="1" hangingPunct="1">
              <a:spcBef>
                <a:spcPct val="0"/>
              </a:spcBef>
              <a:buFontTx/>
              <a:buChar char="•"/>
            </a:pPr>
            <a:r>
              <a:rPr lang="en-GB" altLang="en-US" sz="1100" dirty="0" smtClean="0">
                <a:latin typeface="+mn-lt"/>
              </a:rPr>
              <a:t>  Higher staff morale and motivation</a:t>
            </a:r>
          </a:p>
          <a:p>
            <a:pPr eaLnBrk="1" hangingPunct="1">
              <a:spcBef>
                <a:spcPct val="0"/>
              </a:spcBef>
              <a:buFontTx/>
              <a:buChar char="•"/>
            </a:pPr>
            <a:r>
              <a:rPr lang="en-GB" altLang="en-US" sz="1100" dirty="0" smtClean="0">
                <a:latin typeface="+mn-lt"/>
              </a:rPr>
              <a:t>  Less absenteeism and stress</a:t>
            </a:r>
          </a:p>
          <a:p>
            <a:pPr eaLnBrk="1" hangingPunct="1">
              <a:spcBef>
                <a:spcPct val="0"/>
              </a:spcBef>
              <a:buFontTx/>
              <a:buChar char="•"/>
            </a:pPr>
            <a:r>
              <a:rPr lang="en-GB" altLang="en-US" sz="1100" dirty="0" smtClean="0">
                <a:latin typeface="+mn-lt"/>
              </a:rPr>
              <a:t> Stronger financial management  </a:t>
            </a:r>
          </a:p>
          <a:p>
            <a:pPr eaLnBrk="1" hangingPunct="1">
              <a:spcBef>
                <a:spcPct val="0"/>
              </a:spcBef>
              <a:buFontTx/>
              <a:buChar char="•"/>
            </a:pPr>
            <a:r>
              <a:rPr lang="en-GB" altLang="en-US" sz="1100" dirty="0" smtClean="0">
                <a:latin typeface="+mn-lt"/>
              </a:rPr>
              <a:t> Greater efficiency, productivity and effectiveness</a:t>
            </a:r>
          </a:p>
          <a:p>
            <a:pPr eaLnBrk="1" hangingPunct="1">
              <a:spcBef>
                <a:spcPct val="0"/>
              </a:spcBef>
            </a:pPr>
            <a:r>
              <a:rPr lang="en-GB" altLang="en-US" sz="1100" dirty="0" smtClean="0">
                <a:latin typeface="+mn-lt"/>
              </a:rPr>
              <a:t>  </a:t>
            </a:r>
          </a:p>
          <a:p>
            <a:pPr eaLnBrk="1" hangingPunct="1">
              <a:spcBef>
                <a:spcPct val="0"/>
              </a:spcBef>
            </a:pPr>
            <a:r>
              <a:rPr lang="en-GB" altLang="en-US" sz="1100" dirty="0" smtClean="0">
                <a:latin typeface="+mn-lt"/>
              </a:rPr>
              <a:t>To give an indication of the size of these effects - a recent survey by the Dept of Health and Gallup showed that teams with high engagement had 37% less absenteeism than those with low engagement and 21% higher productivity</a:t>
            </a:r>
            <a:r>
              <a:rPr lang="en-GB" altLang="en-US" sz="1100" b="1" dirty="0" smtClean="0">
                <a:latin typeface="+mn-lt"/>
              </a:rPr>
              <a:t>.  What kind of impact could that have in your area?</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[If any queries, the study involved over 50,000 respondents across both public &amp; private sectors, not just healthcare]</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Stronger financial management comes from less absenteeism, less costs associated but it is also and being more connected to our roles we will be more likely to share our ideas for improving efficiency and productivity. </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Stronger financial management is something that comes from us all.  </a:t>
            </a:r>
            <a:r>
              <a:rPr lang="en-GB" altLang="en-US" sz="1100" b="1" dirty="0" smtClean="0">
                <a:latin typeface="+mn-lt"/>
              </a:rPr>
              <a:t>Where people feel engaged and have that connection to their team &amp; organisation they are more likely to be creative and innovative and speak up about their ideas.</a:t>
            </a:r>
            <a:r>
              <a:rPr lang="en-GB" altLang="en-US" sz="1100" dirty="0" smtClean="0">
                <a:latin typeface="+mn-lt"/>
              </a:rPr>
              <a:t> </a:t>
            </a:r>
            <a:r>
              <a:rPr lang="en-GB" altLang="en-US" sz="1100" baseline="0" dirty="0" smtClean="0">
                <a:latin typeface="+mn-lt"/>
              </a:rPr>
              <a:t> We can’t necessarily influence what happens at an organisational level, but w</a:t>
            </a:r>
            <a:r>
              <a:rPr lang="en-GB" altLang="en-US" sz="1100" dirty="0" smtClean="0">
                <a:latin typeface="+mn-lt"/>
              </a:rPr>
              <a:t>hat other small changes are we missing out on at a</a:t>
            </a:r>
            <a:r>
              <a:rPr lang="en-GB" altLang="en-US" sz="1100" baseline="0" dirty="0" smtClean="0">
                <a:latin typeface="+mn-lt"/>
              </a:rPr>
              <a:t> local level</a:t>
            </a:r>
            <a:r>
              <a:rPr lang="en-GB" altLang="en-US" sz="1100" dirty="0" smtClean="0">
                <a:latin typeface="+mn-lt"/>
              </a:rPr>
              <a:t> because people don’t feel engaged?</a:t>
            </a:r>
          </a:p>
          <a:p>
            <a:pPr eaLnBrk="1" hangingPunct="1">
              <a:spcBef>
                <a:spcPct val="0"/>
              </a:spcBef>
            </a:pPr>
            <a:endParaRPr lang="en-GB" altLang="en-US" sz="1100" dirty="0" smtClean="0">
              <a:latin typeface="+mn-lt"/>
            </a:endParaRPr>
          </a:p>
          <a:p>
            <a:pPr eaLnBrk="1" hangingPunct="1">
              <a:spcBef>
                <a:spcPct val="0"/>
              </a:spcBef>
            </a:pPr>
            <a:endParaRPr lang="en-GB" sz="1100" dirty="0" smtClean="0">
              <a:latin typeface="+mn-lt"/>
            </a:endParaRPr>
          </a:p>
          <a:p>
            <a:pPr eaLnBrk="1" hangingPunct="1">
              <a:spcBef>
                <a:spcPct val="0"/>
              </a:spcBef>
              <a:buFontTx/>
              <a:buChar char="•"/>
            </a:pPr>
            <a:endParaRPr lang="en-GB" sz="1100" dirty="0" smtClean="0">
              <a:latin typeface="+mn-lt"/>
            </a:endParaRPr>
          </a:p>
          <a:p>
            <a:pPr eaLnBrk="1" hangingPunct="1">
              <a:spcBef>
                <a:spcPct val="0"/>
              </a:spcBef>
            </a:pPr>
            <a:endParaRPr lang="en-GB" altLang="en-US" sz="1100" dirty="0" smtClean="0">
              <a:latin typeface="+mn-lt"/>
            </a:endParaRPr>
          </a:p>
          <a:p>
            <a:pPr eaLnBrk="1" hangingPunct="1">
              <a:spcBef>
                <a:spcPct val="0"/>
              </a:spcBef>
            </a:pPr>
            <a:endParaRPr lang="en-GB" altLang="en-US" sz="1100" dirty="0" smtClean="0">
              <a:latin typeface="+mn-lt"/>
            </a:endParaRPr>
          </a:p>
        </p:txBody>
      </p:sp>
      <p:sp>
        <p:nvSpPr>
          <p:cNvPr id="70660" name="Slide Number Placeholder 3"/>
          <p:cNvSpPr>
            <a:spLocks noGrp="1"/>
          </p:cNvSpPr>
          <p:nvPr>
            <p:ph type="sldNum" sz="quarter" idx="5"/>
          </p:nvPr>
        </p:nvSpPr>
        <p:spPr>
          <a:noFill/>
        </p:spPr>
        <p:txBody>
          <a:bodyPr/>
          <a:lstStyle/>
          <a:p>
            <a:fld id="{699BACF0-21BC-4157-906F-7998FB5D9591}"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79450" y="4530725"/>
            <a:ext cx="5438775" cy="5395913"/>
          </a:xfrm>
          <a:noFill/>
          <a:ln/>
        </p:spPr>
        <p:txBody>
          <a:bodyPr/>
          <a:lstStyle/>
          <a:p>
            <a:pPr eaLnBrk="1" hangingPunct="1">
              <a:spcBef>
                <a:spcPct val="0"/>
              </a:spcBef>
            </a:pPr>
            <a:r>
              <a:rPr lang="en-US" sz="1100" b="1" i="1" dirty="0" smtClean="0">
                <a:latin typeface="+mn-lt"/>
                <a:ea typeface="ＭＳ Ｐゴシック" pitchFamily="34" charset="-128"/>
              </a:rPr>
              <a:t>If presentation is to LA staff</a:t>
            </a:r>
            <a:r>
              <a:rPr lang="en-US" sz="1100" b="1" i="1" baseline="0" dirty="0" smtClean="0">
                <a:latin typeface="+mn-lt"/>
                <a:ea typeface="ＭＳ Ｐゴシック" pitchFamily="34" charset="-128"/>
              </a:rPr>
              <a:t> consider whether to omit data on infection and mortality rates</a:t>
            </a:r>
          </a:p>
          <a:p>
            <a:pPr eaLnBrk="1" hangingPunct="1">
              <a:spcBef>
                <a:spcPct val="0"/>
              </a:spcBef>
            </a:pPr>
            <a:endParaRPr lang="en-US" sz="1100" baseline="0" dirty="0" smtClean="0">
              <a:latin typeface="+mn-lt"/>
              <a:ea typeface="ＭＳ Ｐゴシック" pitchFamily="34" charset="-128"/>
            </a:endParaRPr>
          </a:p>
          <a:p>
            <a:pPr eaLnBrk="1" hangingPunct="1">
              <a:spcBef>
                <a:spcPct val="0"/>
              </a:spcBef>
            </a:pPr>
            <a:r>
              <a:rPr lang="en-US" sz="1100" baseline="0" dirty="0" smtClean="0">
                <a:latin typeface="+mn-lt"/>
                <a:ea typeface="ＭＳ Ｐゴシック" pitchFamily="34" charset="-128"/>
              </a:rPr>
              <a:t> </a:t>
            </a:r>
            <a:r>
              <a:rPr lang="en-US" sz="1100" dirty="0" smtClean="0">
                <a:latin typeface="+mn-lt"/>
                <a:ea typeface="ＭＳ Ｐゴシック" pitchFamily="34" charset="-128"/>
              </a:rPr>
              <a:t>From a service</a:t>
            </a:r>
            <a:r>
              <a:rPr lang="en-US" sz="1100" baseline="0" dirty="0" smtClean="0">
                <a:latin typeface="+mn-lt"/>
                <a:ea typeface="ＭＳ Ｐゴシック" pitchFamily="34" charset="-128"/>
              </a:rPr>
              <a:t> user’s</a:t>
            </a:r>
            <a:r>
              <a:rPr lang="en-US" sz="1100" dirty="0" smtClean="0">
                <a:latin typeface="+mn-lt"/>
                <a:ea typeface="ＭＳ Ｐゴシック" pitchFamily="34" charset="-128"/>
              </a:rPr>
              <a:t> perspective, evidence shows that higher staff engagement results in:</a:t>
            </a:r>
          </a:p>
          <a:p>
            <a:pPr eaLnBrk="1" hangingPunct="1">
              <a:spcBef>
                <a:spcPct val="0"/>
              </a:spcBef>
              <a:buFontTx/>
              <a:buChar char="•"/>
            </a:pPr>
            <a:r>
              <a:rPr lang="en-US" altLang="en-US" sz="1100" dirty="0" smtClean="0">
                <a:latin typeface="+mn-lt"/>
                <a:ea typeface="ＭＳ Ｐゴシック" pitchFamily="34" charset="-128"/>
              </a:rPr>
              <a:t>   Enhanced service</a:t>
            </a:r>
            <a:r>
              <a:rPr lang="en-US" altLang="en-US" sz="1100" baseline="0" dirty="0" smtClean="0">
                <a:latin typeface="+mn-lt"/>
                <a:ea typeface="ＭＳ Ｐゴシック" pitchFamily="34" charset="-128"/>
              </a:rPr>
              <a:t> user</a:t>
            </a:r>
            <a:r>
              <a:rPr lang="en-US" altLang="en-US" sz="1100" dirty="0" smtClean="0">
                <a:latin typeface="+mn-lt"/>
                <a:ea typeface="ＭＳ Ｐゴシック" pitchFamily="34" charset="-128"/>
              </a:rPr>
              <a:t> experience &amp; outcomes</a:t>
            </a:r>
          </a:p>
          <a:p>
            <a:pPr eaLnBrk="1" hangingPunct="1">
              <a:spcBef>
                <a:spcPct val="0"/>
              </a:spcBef>
              <a:buFontTx/>
              <a:buChar char="•"/>
            </a:pPr>
            <a:r>
              <a:rPr lang="en-US" altLang="en-US" sz="1100" dirty="0" smtClean="0">
                <a:latin typeface="+mn-lt"/>
                <a:ea typeface="ＭＳ Ｐゴシック" pitchFamily="34" charset="-128"/>
              </a:rPr>
              <a:t>   Fewer errors (48%)</a:t>
            </a:r>
          </a:p>
          <a:p>
            <a:pPr eaLnBrk="1" hangingPunct="1">
              <a:spcBef>
                <a:spcPct val="0"/>
              </a:spcBef>
              <a:buFontTx/>
              <a:buChar char="•"/>
            </a:pPr>
            <a:r>
              <a:rPr lang="en-US" altLang="en-US" sz="1100" dirty="0" smtClean="0">
                <a:latin typeface="+mn-lt"/>
                <a:ea typeface="ＭＳ Ｐゴシック" pitchFamily="34" charset="-128"/>
              </a:rPr>
              <a:t>   Lower infection rates </a:t>
            </a:r>
          </a:p>
          <a:p>
            <a:pPr eaLnBrk="1" hangingPunct="1">
              <a:spcBef>
                <a:spcPct val="0"/>
              </a:spcBef>
              <a:buFontTx/>
              <a:buChar char="•"/>
            </a:pPr>
            <a:r>
              <a:rPr lang="en-US" altLang="en-US" sz="1100" dirty="0" smtClean="0">
                <a:latin typeface="+mn-lt"/>
                <a:ea typeface="ＭＳ Ｐゴシック" pitchFamily="34" charset="-128"/>
              </a:rPr>
              <a:t>   Lower mortality (7%)</a:t>
            </a:r>
          </a:p>
          <a:p>
            <a:pPr eaLnBrk="1" hangingPunct="1">
              <a:spcBef>
                <a:spcPct val="0"/>
              </a:spcBef>
              <a:buFontTx/>
              <a:buChar char="•"/>
            </a:pPr>
            <a:endParaRPr lang="en-US" altLang="en-US" sz="1100" dirty="0" smtClean="0">
              <a:latin typeface="+mn-lt"/>
              <a:ea typeface="ＭＳ Ｐゴシック" pitchFamily="34" charset="-128"/>
            </a:endParaRPr>
          </a:p>
          <a:p>
            <a:pPr eaLnBrk="1" hangingPunct="1">
              <a:spcBef>
                <a:spcPct val="0"/>
              </a:spcBef>
            </a:pPr>
            <a:r>
              <a:rPr lang="en-US" altLang="en-US" sz="1100" dirty="0" smtClean="0">
                <a:latin typeface="+mn-lt"/>
                <a:ea typeface="ＭＳ Ｐゴシック" pitchFamily="34" charset="-128"/>
              </a:rPr>
              <a:t>Highly engaged staff are more likely to raise concerns about care than their disengaged colleagues.</a:t>
            </a:r>
          </a:p>
          <a:p>
            <a:pPr eaLnBrk="1" hangingPunct="1">
              <a:spcBef>
                <a:spcPct val="0"/>
              </a:spcBef>
            </a:pPr>
            <a:endParaRPr lang="en-US" altLang="en-US" sz="1100" dirty="0" smtClean="0">
              <a:latin typeface="+mn-lt"/>
              <a:ea typeface="ＭＳ Ｐゴシック" pitchFamily="34" charset="-128"/>
            </a:endParaRPr>
          </a:p>
          <a:p>
            <a:pPr eaLnBrk="1" hangingPunct="1">
              <a:spcBef>
                <a:spcPct val="0"/>
              </a:spcBef>
            </a:pPr>
            <a:r>
              <a:rPr lang="en-US" altLang="en-US" sz="1100" b="0" dirty="0" smtClean="0">
                <a:latin typeface="+mn-lt"/>
                <a:ea typeface="ＭＳ Ｐゴシック" pitchFamily="34" charset="-128"/>
              </a:rPr>
              <a:t>Importantly, particularly for those of you who are not part</a:t>
            </a:r>
            <a:r>
              <a:rPr lang="en-US" altLang="en-US" sz="1100" b="0" baseline="0" dirty="0" smtClean="0">
                <a:latin typeface="+mn-lt"/>
                <a:ea typeface="ＭＳ Ｐゴシック" pitchFamily="34" charset="-128"/>
              </a:rPr>
              <a:t> of front-line teams</a:t>
            </a:r>
            <a:r>
              <a:rPr lang="en-US" altLang="en-US" sz="1100" b="0" dirty="0" smtClean="0">
                <a:latin typeface="+mn-lt"/>
                <a:ea typeface="ＭＳ Ｐゴシック" pitchFamily="34" charset="-128"/>
              </a:rPr>
              <a:t>, it is not just those with direct contact that impact on these benefits to service</a:t>
            </a:r>
            <a:r>
              <a:rPr lang="en-US" altLang="en-US" sz="1100" b="0" baseline="0" dirty="0" smtClean="0">
                <a:latin typeface="+mn-lt"/>
                <a:ea typeface="ＭＳ Ｐゴシック" pitchFamily="34" charset="-128"/>
              </a:rPr>
              <a:t> users</a:t>
            </a:r>
            <a:r>
              <a:rPr lang="en-US" altLang="en-US" sz="1100" b="0" dirty="0" smtClean="0">
                <a:latin typeface="+mn-lt"/>
                <a:ea typeface="ＭＳ Ｐゴシック" pitchFamily="34" charset="-128"/>
              </a:rPr>
              <a:t>.  It takes everyone within the organisation to generate these benefits.  Our teams and departments are all interlinked and each team or department affects those linked to it.</a:t>
            </a:r>
          </a:p>
          <a:p>
            <a:pPr eaLnBrk="1" hangingPunct="1">
              <a:spcBef>
                <a:spcPct val="0"/>
              </a:spcBef>
            </a:pPr>
            <a:endParaRPr lang="en-US" altLang="en-US" sz="1100" dirty="0" smtClean="0">
              <a:latin typeface="+mn-lt"/>
              <a:ea typeface="ＭＳ Ｐゴシック" pitchFamily="34" charset="-128"/>
            </a:endParaRPr>
          </a:p>
          <a:p>
            <a:pPr eaLnBrk="1" hangingPunct="1">
              <a:spcBef>
                <a:spcPct val="0"/>
              </a:spcBef>
              <a:buFont typeface="Arial" pitchFamily="34" charset="0"/>
              <a:buChar char="•"/>
            </a:pPr>
            <a:r>
              <a:rPr lang="en-US" altLang="en-US" sz="1100" dirty="0" smtClean="0">
                <a:latin typeface="+mn-lt"/>
                <a:ea typeface="ＭＳ Ｐゴシック" pitchFamily="34" charset="-128"/>
              </a:rPr>
              <a:t>  The study by the Dept of Health and Gallop showed teams with high engagement had 48% fewer safety incidents or errors – so for those teams it was not just the harm or risk that didn’t happen…it was everything else that also goes along with an error (incident recording, investigations, reviews, re-learning etc).  </a:t>
            </a:r>
          </a:p>
          <a:p>
            <a:pPr eaLnBrk="1" hangingPunct="1">
              <a:spcBef>
                <a:spcPct val="0"/>
              </a:spcBef>
              <a:buFont typeface="Arial" pitchFamily="34" charset="0"/>
              <a:buChar char="•"/>
            </a:pPr>
            <a:r>
              <a:rPr lang="en-US" altLang="en-US" sz="1100" dirty="0" smtClean="0">
                <a:latin typeface="+mn-lt"/>
                <a:ea typeface="ＭＳ Ｐゴシック" pitchFamily="34" charset="-128"/>
              </a:rPr>
              <a:t>  And most strikingly it was found that organisations with high engagement had 7% lower mortality rates than those with low engagement.</a:t>
            </a:r>
          </a:p>
          <a:p>
            <a:pPr eaLnBrk="1" hangingPunct="1">
              <a:spcBef>
                <a:spcPct val="0"/>
              </a:spcBef>
              <a:buFont typeface="Arial" pitchFamily="34" charset="0"/>
              <a:buChar char="•"/>
            </a:pPr>
            <a:endParaRPr lang="en-US" sz="1100" dirty="0" smtClean="0">
              <a:solidFill>
                <a:srgbClr val="FFFF00"/>
              </a:solidFill>
              <a:latin typeface="+mn-lt"/>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100" dirty="0" smtClean="0"/>
              <a:t>NB: For colleagues who challenge or ask for further information about the evidence base, commend the work of:</a:t>
            </a:r>
          </a:p>
          <a:p>
            <a:pPr eaLnBrk="1" hangingPunct="1">
              <a:spcBef>
                <a:spcPct val="0"/>
              </a:spcBef>
            </a:pPr>
            <a:endParaRPr lang="en-GB" altLang="en-US" sz="1100" i="1" dirty="0" smtClean="0">
              <a:latin typeface="+mn-lt"/>
            </a:endParaRPr>
          </a:p>
          <a:p>
            <a:pPr eaLnBrk="1" hangingPunct="1">
              <a:spcBef>
                <a:spcPct val="0"/>
              </a:spcBef>
            </a:pPr>
            <a:r>
              <a:rPr lang="en-GB" altLang="en-US" sz="1100" i="1" dirty="0" smtClean="0">
                <a:latin typeface="+mn-lt"/>
              </a:rPr>
              <a:t>Prof Michael West at the Kings Fund and formerly of Lancaster University Business School on engagement, teamwork and culture</a:t>
            </a:r>
          </a:p>
          <a:p>
            <a:pPr eaLnBrk="1" hangingPunct="1">
              <a:spcBef>
                <a:spcPct val="0"/>
              </a:spcBef>
            </a:pPr>
            <a:r>
              <a:rPr lang="en-GB" altLang="en-US" sz="1100" i="1" dirty="0" smtClean="0">
                <a:latin typeface="+mn-lt"/>
              </a:rPr>
              <a:t>http://www.kingsfund.org.uk/sites/files/kf/employee-engagement-nhs-performance-west-dawson-leadership-review2012-paper.pdf</a:t>
            </a:r>
          </a:p>
          <a:p>
            <a:pPr eaLnBrk="1" hangingPunct="1">
              <a:spcBef>
                <a:spcPct val="0"/>
              </a:spcBef>
            </a:pPr>
            <a:endParaRPr lang="en-GB" altLang="en-US" sz="1100" i="1" dirty="0" smtClean="0">
              <a:latin typeface="+mn-lt"/>
            </a:endParaRPr>
          </a:p>
          <a:p>
            <a:pPr eaLnBrk="1" hangingPunct="1">
              <a:spcBef>
                <a:spcPct val="0"/>
              </a:spcBef>
            </a:pPr>
            <a:r>
              <a:rPr lang="en-GB" altLang="en-US" sz="1100" i="1" dirty="0" smtClean="0">
                <a:latin typeface="+mn-lt"/>
              </a:rPr>
              <a:t>Prof Derek Mowbray of Northumbria University engagement and wellbeing at work/</a:t>
            </a:r>
          </a:p>
          <a:p>
            <a:pPr eaLnBrk="1" hangingPunct="1">
              <a:spcBef>
                <a:spcPct val="0"/>
              </a:spcBef>
            </a:pPr>
            <a:r>
              <a:rPr lang="en-GB" altLang="en-US" sz="1100" i="1" dirty="0" smtClean="0">
                <a:latin typeface="+mn-lt"/>
              </a:rPr>
              <a:t>http://www.mas.org.uk/positive-work-culture/wellbeing.html</a:t>
            </a:r>
          </a:p>
        </p:txBody>
      </p:sp>
      <p:sp>
        <p:nvSpPr>
          <p:cNvPr id="71684" name="Slide Number Placeholder 3"/>
          <p:cNvSpPr>
            <a:spLocks noGrp="1"/>
          </p:cNvSpPr>
          <p:nvPr>
            <p:ph type="sldNum" sz="quarter" idx="5"/>
          </p:nvPr>
        </p:nvSpPr>
        <p:spPr>
          <a:noFill/>
        </p:spPr>
        <p:txBody>
          <a:bodyPr/>
          <a:lstStyle/>
          <a:p>
            <a:fld id="{B914C4B5-64D0-4750-AD60-EDABE6135ECA}"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iMatter drills down to team level experience.  This is more relevant to staff than the broader themes covered by organisational staff surveys. </a:t>
            </a:r>
          </a:p>
          <a:p>
            <a:endParaRPr lang="en-GB" dirty="0" smtClean="0"/>
          </a:p>
          <a:p>
            <a:r>
              <a:rPr lang="en-GB" dirty="0" smtClean="0"/>
              <a:t>iMatter  is a Continuous Improvement Model – not just a questionnaire.  It generates a team report within 5 weeks of the questionnaire completion date.  Teams are asked to discuss their report and develop an action plan within a further 12 weeks.   </a:t>
            </a:r>
          </a:p>
          <a:p>
            <a:endParaRPr lang="en-GB" dirty="0" smtClean="0"/>
          </a:p>
          <a:p>
            <a:r>
              <a:rPr lang="en-GB" dirty="0" smtClean="0"/>
              <a:t>The Action Plan celebrates what you do well and allows the team the opportunity to work on at least one but up to three key actions for the months ahead.  These need to be achievable in a given time scale and should be everyone’s responsibility to complete.  Ultimately, the actions should improve the experience of the team members.</a:t>
            </a:r>
          </a:p>
          <a:p>
            <a:endParaRPr lang="en-GB" dirty="0" smtClean="0"/>
          </a:p>
        </p:txBody>
      </p:sp>
      <p:sp>
        <p:nvSpPr>
          <p:cNvPr id="4" name="Slide Number Placeholder 3"/>
          <p:cNvSpPr>
            <a:spLocks noGrp="1"/>
          </p:cNvSpPr>
          <p:nvPr>
            <p:ph type="sldNum" sz="quarter" idx="5"/>
          </p:nvPr>
        </p:nvSpPr>
        <p:spPr/>
        <p:txBody>
          <a:bodyPr/>
          <a:lstStyle/>
          <a:p>
            <a:pPr>
              <a:defRPr/>
            </a:pPr>
            <a:fld id="{0BBD487D-D134-4C9D-802D-17FEC013C830}"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000" kern="1200" dirty="0" smtClean="0">
                <a:solidFill>
                  <a:schemeClr val="tx1"/>
                </a:solidFill>
                <a:latin typeface="Times New Roman" pitchFamily="18" charset="0"/>
                <a:ea typeface="+mn-ea"/>
                <a:cs typeface="+mn-cs"/>
              </a:rPr>
              <a:t>On a practical level - This is the Staff Experience Continuous Improvement Cycle.</a:t>
            </a:r>
          </a:p>
          <a:p>
            <a:pPr eaLnBrk="1" hangingPunct="1">
              <a:spcBef>
                <a:spcPct val="0"/>
              </a:spcBef>
            </a:pPr>
            <a:r>
              <a:rPr lang="en-GB" altLang="en-US" sz="1000" dirty="0" smtClean="0"/>
              <a:t>iMatter has been developed as a model for supporting continuous improvement in staff experience and employee engagement.</a:t>
            </a:r>
          </a:p>
          <a:p>
            <a:pPr eaLnBrk="1" hangingPunct="1">
              <a:spcBef>
                <a:spcPct val="0"/>
              </a:spcBef>
            </a:pPr>
            <a:endParaRPr lang="en-GB" altLang="en-US" sz="1000" dirty="0" smtClean="0"/>
          </a:p>
          <a:p>
            <a:pPr eaLnBrk="1" hangingPunct="1">
              <a:spcBef>
                <a:spcPct val="0"/>
              </a:spcBef>
            </a:pPr>
            <a:r>
              <a:rPr lang="en-GB" altLang="en-US" sz="1000" dirty="0" smtClean="0"/>
              <a:t>It is for use at team level to help promote openness and transparency in your teams about your experience at work, and support your team’s development over time.</a:t>
            </a:r>
          </a:p>
          <a:p>
            <a:pPr eaLnBrk="1" hangingPunct="1">
              <a:spcBef>
                <a:spcPct val="0"/>
              </a:spcBef>
            </a:pPr>
            <a:endParaRPr lang="en-GB" altLang="en-US" sz="1000" dirty="0" smtClean="0"/>
          </a:p>
          <a:p>
            <a:pPr eaLnBrk="1" hangingPunct="1">
              <a:spcBef>
                <a:spcPct val="0"/>
              </a:spcBef>
            </a:pPr>
            <a:r>
              <a:rPr lang="en-GB" altLang="en-US" sz="1000" dirty="0" smtClean="0"/>
              <a:t>It is designed to help your line manager to understand what it is like for you as an individual at work, in your teams and the</a:t>
            </a:r>
            <a:r>
              <a:rPr lang="en-GB" altLang="en-US" sz="1000" baseline="0" dirty="0" smtClean="0"/>
              <a:t> HSCP</a:t>
            </a:r>
            <a:r>
              <a:rPr lang="en-GB" altLang="en-US" sz="1000" dirty="0" smtClean="0"/>
              <a:t>.</a:t>
            </a:r>
          </a:p>
          <a:p>
            <a:pPr eaLnBrk="1" hangingPunct="1">
              <a:spcBef>
                <a:spcPct val="0"/>
              </a:spcBef>
            </a:pPr>
            <a:endParaRPr lang="en-GB" altLang="en-US" sz="1000" dirty="0" smtClean="0"/>
          </a:p>
          <a:p>
            <a:pPr eaLnBrk="1" hangingPunct="1">
              <a:spcBef>
                <a:spcPct val="0"/>
              </a:spcBef>
            </a:pPr>
            <a:r>
              <a:rPr lang="en-GB" altLang="en-US" sz="1000" dirty="0" smtClean="0"/>
              <a:t>It recognises that there is already a lot that is good about our teams and our workplace, but we should always be looking to learn and improve.</a:t>
            </a:r>
          </a:p>
          <a:p>
            <a:pPr eaLnBrk="1" hangingPunct="1">
              <a:spcBef>
                <a:spcPct val="0"/>
              </a:spcBef>
            </a:pPr>
            <a:endParaRPr lang="en-GB" altLang="en-US" sz="1000" dirty="0" smtClean="0"/>
          </a:p>
          <a:p>
            <a:pPr eaLnBrk="1" hangingPunct="1">
              <a:spcBef>
                <a:spcPct val="0"/>
              </a:spcBef>
            </a:pPr>
            <a:r>
              <a:rPr lang="en-GB" altLang="en-US" sz="1000" dirty="0" smtClean="0"/>
              <a:t>Ownership of the data and of planning improvements in what you do on a day to day basis sits with you, in your teams.</a:t>
            </a:r>
          </a:p>
          <a:p>
            <a:pPr eaLnBrk="1" hangingPunct="1">
              <a:spcBef>
                <a:spcPct val="0"/>
              </a:spcBef>
            </a:pPr>
            <a:endParaRPr lang="en-GB" sz="1000" dirty="0" smtClean="0">
              <a:latin typeface="+mn-lt"/>
            </a:endParaRPr>
          </a:p>
        </p:txBody>
      </p:sp>
      <p:sp>
        <p:nvSpPr>
          <p:cNvPr id="79876" name="Slide Number Placeholder 3"/>
          <p:cNvSpPr>
            <a:spLocks noGrp="1"/>
          </p:cNvSpPr>
          <p:nvPr>
            <p:ph type="sldNum" sz="quarter" idx="5"/>
          </p:nvPr>
        </p:nvSpPr>
        <p:spPr>
          <a:noFill/>
        </p:spPr>
        <p:txBody>
          <a:bodyPr/>
          <a:lstStyle/>
          <a:p>
            <a:fld id="{6971D367-BA34-4752-8F2C-7938D02F3297}"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1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1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05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040188"/>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49CC3E11-B12B-487D-A80A-D817EB910737}"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75F39A2-B78C-4B40-874D-ECBFD0CF56F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11328CC0-C70C-47D4-B307-112A9711D1A6}"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39CC3E7-EFC3-470C-BABE-3D8A93AC960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9E3EC4E9-3EAB-442D-AC92-B1A7588C7A33}"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4247EA66-7F90-4C58-AA2A-B81B5C0D437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61744BDF-70E2-4661-B09F-5AEEC23E2E37}"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9729FFE7-C8AF-4140-8D0C-56A5D9831AD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D95FA13-B0D6-4341-B7F0-422B3129F3C1}" type="datetimeFigureOut">
              <a:rPr lang="en-GB"/>
              <a:pPr>
                <a:defRPr/>
              </a:pPr>
              <a:t>31/05/2017</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B1E8AD53-250E-4327-BC47-181306FDCAE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39589BF5-6B24-4B1A-835E-D34157DC3A39}" type="datetimeFigureOut">
              <a:rPr lang="en-GB"/>
              <a:pPr>
                <a:defRPr/>
              </a:pPr>
              <a:t>31/05/2017</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3CED3A45-BA97-4C0A-896F-2E74886CA2F1}"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7343A805-7DEB-4E6E-97A9-F65D5E0FF24D}" type="datetimeFigureOut">
              <a:rPr lang="en-GB"/>
              <a:pPr>
                <a:defRPr/>
              </a:pPr>
              <a:t>31/05/2017</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034BF4C1-3A7E-4F8D-81D3-4C5EB4F1463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a:off x="33338" y="44450"/>
            <a:ext cx="1225550" cy="1008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988840"/>
            <a:ext cx="7772400" cy="4040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ED1DD511-7434-48E1-AB71-643665405AD7}"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90D359E-290E-4D4A-882A-6B4E9C1439D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A27275D-9128-4FED-B3BF-53F843B40F14}"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E38BAA1-A6F2-41AF-BD14-EC60D4C40EA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036392EF-1703-4A09-83C3-A7F1F683432C}"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83B16BB-827D-4E36-8054-2FA59ABFF21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F9D9DD4-E130-4BEF-8CDC-1B4412606E3D}"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A06ADFB2-3C8C-4532-8AE8-7B07D79DA3F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blue swoosh"/>
          <p:cNvPicPr>
            <a:picLocks noChangeAspect="1" noChangeArrowheads="1"/>
          </p:cNvPicPr>
          <p:nvPr/>
        </p:nvPicPr>
        <p:blipFill>
          <a:blip r:embed="rId14" cstate="print"/>
          <a:srcRect/>
          <a:stretch>
            <a:fillRect/>
          </a:stretch>
        </p:blipFill>
        <p:spPr bwMode="auto">
          <a:xfrm>
            <a:off x="0" y="3962400"/>
            <a:ext cx="9144000" cy="22653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685800" y="1981200"/>
            <a:ext cx="7772400" cy="404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 id="2147485886" r:id="rId1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0099"/>
          </a:solidFill>
          <a:latin typeface="+mj-lt"/>
          <a:ea typeface="+mj-ea"/>
          <a:cs typeface="+mj-cs"/>
        </a:defRPr>
      </a:lvl1pPr>
      <a:lvl2pPr algn="l" rtl="0" eaLnBrk="0" fontAlgn="base" hangingPunct="0">
        <a:spcBef>
          <a:spcPct val="0"/>
        </a:spcBef>
        <a:spcAft>
          <a:spcPct val="0"/>
        </a:spcAft>
        <a:defRPr sz="3600" b="1">
          <a:solidFill>
            <a:srgbClr val="000099"/>
          </a:solidFill>
          <a:latin typeface="Arial" charset="0"/>
        </a:defRPr>
      </a:lvl2pPr>
      <a:lvl3pPr algn="l" rtl="0" eaLnBrk="0" fontAlgn="base" hangingPunct="0">
        <a:spcBef>
          <a:spcPct val="0"/>
        </a:spcBef>
        <a:spcAft>
          <a:spcPct val="0"/>
        </a:spcAft>
        <a:defRPr sz="3600" b="1">
          <a:solidFill>
            <a:srgbClr val="000099"/>
          </a:solidFill>
          <a:latin typeface="Arial" charset="0"/>
        </a:defRPr>
      </a:lvl3pPr>
      <a:lvl4pPr algn="l" rtl="0" eaLnBrk="0" fontAlgn="base" hangingPunct="0">
        <a:spcBef>
          <a:spcPct val="0"/>
        </a:spcBef>
        <a:spcAft>
          <a:spcPct val="0"/>
        </a:spcAft>
        <a:defRPr sz="3600" b="1">
          <a:solidFill>
            <a:srgbClr val="000099"/>
          </a:solidFill>
          <a:latin typeface="Arial" charset="0"/>
        </a:defRPr>
      </a:lvl4pPr>
      <a:lvl5pPr algn="l" rtl="0" eaLnBrk="0" fontAlgn="base" hangingPunct="0">
        <a:spcBef>
          <a:spcPct val="0"/>
        </a:spcBef>
        <a:spcAft>
          <a:spcPct val="0"/>
        </a:spcAft>
        <a:defRPr sz="36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99FF"/>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0817B27E-190F-4A14-B0E1-D74B2F7FBFC5}" type="datetimeFigureOut">
              <a:rPr lang="en-GB"/>
              <a:pPr>
                <a:defRPr/>
              </a:pPr>
              <a:t>31/05/2017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E4780BF2-38D7-43CC-9936-989B169360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url=http://www.chss.org.uk/education_and_training/stat.php&amp;rct=j&amp;frm=1&amp;q=&amp;esrc=s&amp;sa=U&amp;ei=HoXkU7iFHvT07Aafk4HwAg&amp;ved=0CB4Q9QEwBA&amp;usg=AFQjCNFpyHTSKuZtdWoRlF7ymccBxztQ2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https://encrypted-tbn3.gstatic.com/images?q=tbn:ANd9GcSSu-muMV4w2_4uO-Ozv_Pd-no1U-raNvBsohqgo4j58hMQ3qhPyW96NQ"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8"/>
          <p:cNvPicPr>
            <a:picLocks noChangeAspect="1" noChangeArrowheads="1"/>
          </p:cNvPicPr>
          <p:nvPr/>
        </p:nvPicPr>
        <p:blipFill>
          <a:blip r:embed="rId3" cstate="print"/>
          <a:srcRect/>
          <a:stretch>
            <a:fillRect/>
          </a:stretch>
        </p:blipFill>
        <p:spPr bwMode="auto">
          <a:xfrm>
            <a:off x="2771775" y="1196975"/>
            <a:ext cx="3384550" cy="1073150"/>
          </a:xfrm>
          <a:prstGeom prst="rect">
            <a:avLst/>
          </a:prstGeom>
          <a:noFill/>
          <a:ln w="9525">
            <a:noFill/>
            <a:miter lim="800000"/>
            <a:headEnd/>
            <a:tailEnd/>
          </a:ln>
        </p:spPr>
      </p:pic>
      <p:sp>
        <p:nvSpPr>
          <p:cNvPr id="6" name="TextBox 5"/>
          <p:cNvSpPr txBox="1"/>
          <p:nvPr/>
        </p:nvSpPr>
        <p:spPr>
          <a:xfrm>
            <a:off x="6660233" y="620688"/>
            <a:ext cx="1656184" cy="923330"/>
          </a:xfrm>
          <a:prstGeom prst="rect">
            <a:avLst/>
          </a:prstGeom>
          <a:noFill/>
          <a:ln>
            <a:solidFill>
              <a:schemeClr val="tx1"/>
            </a:solidFill>
          </a:ln>
        </p:spPr>
        <p:txBody>
          <a:bodyPr wrap="square" rtlCol="0">
            <a:spAutoFit/>
          </a:bodyPr>
          <a:lstStyle/>
          <a:p>
            <a:r>
              <a:rPr lang="en-GB" dirty="0" smtClean="0">
                <a:solidFill>
                  <a:srgbClr val="FF0000"/>
                </a:solidFill>
              </a:rPr>
              <a:t>Insert local  IJB logo</a:t>
            </a:r>
          </a:p>
          <a:p>
            <a:endParaRPr lang="en-GB" dirty="0">
              <a:solidFill>
                <a:srgbClr val="FF0000"/>
              </a:solidFill>
            </a:endParaRPr>
          </a:p>
        </p:txBody>
      </p:sp>
      <p:sp>
        <p:nvSpPr>
          <p:cNvPr id="7" name="TextBox 6"/>
          <p:cNvSpPr txBox="1"/>
          <p:nvPr/>
        </p:nvSpPr>
        <p:spPr>
          <a:xfrm>
            <a:off x="2843808" y="2708920"/>
            <a:ext cx="3384376" cy="1938992"/>
          </a:xfrm>
          <a:prstGeom prst="rect">
            <a:avLst/>
          </a:prstGeom>
          <a:noFill/>
          <a:ln>
            <a:solidFill>
              <a:schemeClr val="tx1"/>
            </a:solidFill>
          </a:ln>
        </p:spPr>
        <p:txBody>
          <a:bodyPr wrap="square" rtlCol="0">
            <a:spAutoFit/>
          </a:bodyPr>
          <a:lstStyle/>
          <a:p>
            <a:pPr algn="ctr"/>
            <a:r>
              <a:rPr lang="en-GB" dirty="0" smtClean="0">
                <a:solidFill>
                  <a:srgbClr val="FF0000"/>
                </a:solidFill>
              </a:rPr>
              <a:t>Insert  revised national iMatter staff image</a:t>
            </a:r>
          </a:p>
          <a:p>
            <a:pPr algn="ctr"/>
            <a:endParaRPr lang="en-GB" dirty="0" smtClean="0">
              <a:solidFill>
                <a:srgbClr val="FF0000"/>
              </a:solidFill>
            </a:endParaRPr>
          </a:p>
          <a:p>
            <a:pPr algn="ctr"/>
            <a:endParaRPr lang="en-GB" dirty="0" smtClean="0">
              <a:solidFill>
                <a:srgbClr val="FF0000"/>
              </a:solidFill>
            </a:endParaRPr>
          </a:p>
          <a:p>
            <a:pPr algn="ctr"/>
            <a:endParaRPr lang="en-GB" dirty="0">
              <a:solidFill>
                <a:srgbClr val="FF0000"/>
              </a:solidFill>
            </a:endParaRPr>
          </a:p>
        </p:txBody>
      </p:sp>
      <p:sp>
        <p:nvSpPr>
          <p:cNvPr id="8" name="TextBox 3"/>
          <p:cNvSpPr txBox="1">
            <a:spLocks noChangeArrowheads="1"/>
          </p:cNvSpPr>
          <p:nvPr/>
        </p:nvSpPr>
        <p:spPr bwMode="auto">
          <a:xfrm>
            <a:off x="468313" y="4221088"/>
            <a:ext cx="8135937" cy="2431435"/>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GB" altLang="en-US" sz="2800" b="1" dirty="0" smtClean="0">
              <a:solidFill>
                <a:srgbClr val="002060"/>
              </a:solidFill>
              <a:cs typeface="Arial" pitchFamily="34" charset="0"/>
            </a:endParaRPr>
          </a:p>
          <a:p>
            <a:pPr algn="ctr" eaLnBrk="1" hangingPunct="1">
              <a:spcBef>
                <a:spcPct val="0"/>
              </a:spcBef>
              <a:buFont typeface="Arial" panose="020B0604020202020204" pitchFamily="34" charset="0"/>
              <a:buNone/>
              <a:defRPr/>
            </a:pPr>
            <a:r>
              <a:rPr lang="en-GB" altLang="en-US" sz="3600" b="1" i="1" dirty="0" smtClean="0">
                <a:solidFill>
                  <a:schemeClr val="accent6">
                    <a:lumMod val="75000"/>
                  </a:schemeClr>
                </a:solidFill>
                <a:cs typeface="Arial" pitchFamily="34" charset="0"/>
              </a:rPr>
              <a:t>Implementing iMatter in xxx HSCP</a:t>
            </a:r>
          </a:p>
          <a:p>
            <a:pPr algn="ctr" eaLnBrk="1" hangingPunct="1">
              <a:spcBef>
                <a:spcPct val="0"/>
              </a:spcBef>
              <a:buFontTx/>
              <a:buNone/>
              <a:defRPr/>
            </a:pPr>
            <a:endParaRPr lang="en-GB" altLang="en-US" sz="2800" b="1" dirty="0" smtClean="0">
              <a:solidFill>
                <a:srgbClr val="002060"/>
              </a:solidFill>
              <a:cs typeface="Arial" pitchFamily="34" charset="0"/>
            </a:endParaRPr>
          </a:p>
          <a:p>
            <a:pPr algn="ctr" eaLnBrk="1" hangingPunct="1">
              <a:spcBef>
                <a:spcPct val="0"/>
              </a:spcBef>
              <a:buFontTx/>
              <a:buNone/>
              <a:defRPr/>
            </a:pPr>
            <a:r>
              <a:rPr lang="en-GB" altLang="en-US" dirty="0" smtClean="0">
                <a:solidFill>
                  <a:schemeClr val="accent6">
                    <a:lumMod val="75000"/>
                  </a:schemeClr>
                </a:solidFill>
                <a:cs typeface="Arial" pitchFamily="34" charset="0"/>
              </a:rPr>
              <a:t>Staff Awareness Session</a:t>
            </a:r>
            <a:endParaRPr lang="en-GB" altLang="en-US" sz="2800" b="1" dirty="0" smtClean="0">
              <a:solidFill>
                <a:schemeClr val="accent6">
                  <a:lumMod val="75000"/>
                </a:schemeClr>
              </a:solidFill>
              <a:cs typeface="Arial" pitchFamily="34" charset="0"/>
            </a:endParaRPr>
          </a:p>
          <a:p>
            <a:pPr algn="ctr" eaLnBrk="1" hangingPunct="1">
              <a:spcBef>
                <a:spcPct val="0"/>
              </a:spcBef>
              <a:buFontTx/>
              <a:buNone/>
              <a:defRPr/>
            </a:pPr>
            <a:endParaRPr lang="en-GB" altLang="en-US" sz="2800" b="1" dirty="0" smtClean="0">
              <a:solidFill>
                <a:srgbClr val="002060"/>
              </a:solidFill>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8"/>
          <p:cNvPicPr>
            <a:picLocks noChangeAspect="1" noChangeArrowheads="1"/>
          </p:cNvPicPr>
          <p:nvPr/>
        </p:nvPicPr>
        <p:blipFill>
          <a:blip r:embed="rId3" cstate="print"/>
          <a:srcRect/>
          <a:stretch>
            <a:fillRect/>
          </a:stretch>
        </p:blipFill>
        <p:spPr bwMode="auto">
          <a:xfrm>
            <a:off x="179388" y="6157913"/>
            <a:ext cx="1619250" cy="511175"/>
          </a:xfrm>
          <a:prstGeom prst="rect">
            <a:avLst/>
          </a:prstGeom>
          <a:noFill/>
          <a:ln w="9525">
            <a:noFill/>
            <a:miter lim="800000"/>
            <a:headEnd/>
            <a:tailEnd/>
          </a:ln>
        </p:spPr>
      </p:pic>
      <p:sp>
        <p:nvSpPr>
          <p:cNvPr id="29699" name="TextBox 2"/>
          <p:cNvSpPr txBox="1">
            <a:spLocks noChangeArrowheads="1"/>
          </p:cNvSpPr>
          <p:nvPr/>
        </p:nvSpPr>
        <p:spPr bwMode="auto">
          <a:xfrm>
            <a:off x="684213" y="334963"/>
            <a:ext cx="7559675" cy="646112"/>
          </a:xfrm>
          <a:prstGeom prst="rect">
            <a:avLst/>
          </a:prstGeom>
          <a:noFill/>
          <a:ln w="9525">
            <a:noFill/>
            <a:miter lim="800000"/>
            <a:headEnd/>
            <a:tailEnd/>
          </a:ln>
        </p:spPr>
        <p:txBody>
          <a:bodyPr>
            <a:spAutoFit/>
          </a:bodyPr>
          <a:lstStyle/>
          <a:p>
            <a:pPr algn="ctr"/>
            <a:r>
              <a:rPr lang="en-GB" altLang="en-US" sz="3600" dirty="0" smtClean="0">
                <a:solidFill>
                  <a:schemeClr val="accent6">
                    <a:lumMod val="75000"/>
                  </a:schemeClr>
                </a:solidFill>
                <a:latin typeface="Calibri" pitchFamily="34" charset="0"/>
              </a:rPr>
              <a:t>iMatter Questionnaire</a:t>
            </a:r>
            <a:endParaRPr lang="en-GB" altLang="en-US" sz="3600" b="1" dirty="0">
              <a:solidFill>
                <a:schemeClr val="accent6">
                  <a:lumMod val="75000"/>
                </a:schemeClr>
              </a:solidFill>
              <a:latin typeface="Calibri" pitchFamily="34" charset="0"/>
            </a:endParaRPr>
          </a:p>
        </p:txBody>
      </p:sp>
      <p:pic>
        <p:nvPicPr>
          <p:cNvPr id="29700" name="Picture 2" descr="http://ts1.mm.bing.net/th?id=HN.608005857185827906&amp;pid=1.7"/>
          <p:cNvPicPr>
            <a:picLocks noChangeAspect="1" noChangeArrowheads="1"/>
          </p:cNvPicPr>
          <p:nvPr/>
        </p:nvPicPr>
        <p:blipFill>
          <a:blip r:embed="rId4" cstate="print"/>
          <a:srcRect/>
          <a:stretch>
            <a:fillRect/>
          </a:stretch>
        </p:blipFill>
        <p:spPr bwMode="auto">
          <a:xfrm>
            <a:off x="4859338" y="1412875"/>
            <a:ext cx="3889375" cy="3168650"/>
          </a:xfrm>
          <a:prstGeom prst="rect">
            <a:avLst/>
          </a:prstGeom>
          <a:noFill/>
          <a:ln w="9525">
            <a:noFill/>
            <a:miter lim="800000"/>
            <a:headEnd/>
            <a:tailEnd/>
          </a:ln>
        </p:spPr>
      </p:pic>
      <p:pic>
        <p:nvPicPr>
          <p:cNvPr id="29701" name="Picture 4" descr="http://www.computerhope.com/quiz.jpg"/>
          <p:cNvPicPr>
            <a:picLocks noChangeAspect="1" noChangeArrowheads="1"/>
          </p:cNvPicPr>
          <p:nvPr/>
        </p:nvPicPr>
        <p:blipFill>
          <a:blip r:embed="rId5" cstate="print"/>
          <a:srcRect/>
          <a:stretch>
            <a:fillRect/>
          </a:stretch>
        </p:blipFill>
        <p:spPr bwMode="auto">
          <a:xfrm>
            <a:off x="539750" y="1628775"/>
            <a:ext cx="3600450" cy="2952750"/>
          </a:xfrm>
          <a:prstGeom prst="rect">
            <a:avLst/>
          </a:prstGeom>
          <a:noFill/>
          <a:ln w="9525">
            <a:noFill/>
            <a:miter lim="800000"/>
            <a:headEnd/>
            <a:tailEnd/>
          </a:ln>
        </p:spPr>
      </p:pic>
      <p:sp>
        <p:nvSpPr>
          <p:cNvPr id="29703" name="TextBox 7"/>
          <p:cNvSpPr txBox="1">
            <a:spLocks noChangeArrowheads="1"/>
          </p:cNvSpPr>
          <p:nvPr/>
        </p:nvSpPr>
        <p:spPr bwMode="auto">
          <a:xfrm>
            <a:off x="34925" y="4868863"/>
            <a:ext cx="1800225" cy="431800"/>
          </a:xfrm>
          <a:prstGeom prst="rect">
            <a:avLst/>
          </a:prstGeom>
          <a:noFill/>
          <a:ln w="9525">
            <a:noFill/>
            <a:miter lim="800000"/>
            <a:headEnd/>
            <a:tailEnd/>
          </a:ln>
        </p:spPr>
        <p:txBody>
          <a:bodyPr>
            <a:spAutoFit/>
          </a:bodyPr>
          <a:lstStyle/>
          <a:p>
            <a:pPr algn="ctr"/>
            <a:r>
              <a:rPr lang="en-GB" altLang="en-US" sz="2200" b="1">
                <a:solidFill>
                  <a:srgbClr val="002060"/>
                </a:solidFill>
                <a:latin typeface="Arial" pitchFamily="34" charset="0"/>
                <a:cs typeface="Arial" pitchFamily="34" charset="0"/>
              </a:rPr>
              <a:t>About me</a:t>
            </a:r>
          </a:p>
        </p:txBody>
      </p:sp>
      <p:sp>
        <p:nvSpPr>
          <p:cNvPr id="29704" name="TextBox 8"/>
          <p:cNvSpPr txBox="1">
            <a:spLocks noChangeArrowheads="1"/>
          </p:cNvSpPr>
          <p:nvPr/>
        </p:nvSpPr>
        <p:spPr bwMode="auto">
          <a:xfrm>
            <a:off x="2627313" y="4870450"/>
            <a:ext cx="3457575" cy="430213"/>
          </a:xfrm>
          <a:prstGeom prst="rect">
            <a:avLst/>
          </a:prstGeom>
          <a:noFill/>
          <a:ln w="9525">
            <a:noFill/>
            <a:miter lim="800000"/>
            <a:headEnd/>
            <a:tailEnd/>
          </a:ln>
        </p:spPr>
        <p:txBody>
          <a:bodyPr>
            <a:spAutoFit/>
          </a:bodyPr>
          <a:lstStyle/>
          <a:p>
            <a:pPr algn="ctr"/>
            <a:r>
              <a:rPr lang="en-GB" altLang="en-US" sz="2200" b="1">
                <a:solidFill>
                  <a:srgbClr val="002060"/>
                </a:solidFill>
                <a:latin typeface="Arial" pitchFamily="34" charset="0"/>
                <a:cs typeface="Arial" pitchFamily="34" charset="0"/>
              </a:rPr>
              <a:t>My team / line manager</a:t>
            </a:r>
          </a:p>
        </p:txBody>
      </p:sp>
      <p:sp>
        <p:nvSpPr>
          <p:cNvPr id="29705" name="TextBox 9"/>
          <p:cNvSpPr txBox="1">
            <a:spLocks noChangeArrowheads="1"/>
          </p:cNvSpPr>
          <p:nvPr/>
        </p:nvSpPr>
        <p:spPr bwMode="auto">
          <a:xfrm>
            <a:off x="6443663" y="4868863"/>
            <a:ext cx="2700337" cy="431800"/>
          </a:xfrm>
          <a:prstGeom prst="rect">
            <a:avLst/>
          </a:prstGeom>
          <a:noFill/>
          <a:ln w="9525">
            <a:noFill/>
            <a:miter lim="800000"/>
            <a:headEnd/>
            <a:tailEnd/>
          </a:ln>
        </p:spPr>
        <p:txBody>
          <a:bodyPr>
            <a:spAutoFit/>
          </a:bodyPr>
          <a:lstStyle/>
          <a:p>
            <a:pPr algn="ctr"/>
            <a:r>
              <a:rPr lang="en-GB" altLang="en-US" sz="2200" b="1" dirty="0">
                <a:solidFill>
                  <a:srgbClr val="002060"/>
                </a:solidFill>
                <a:latin typeface="Arial" pitchFamily="34" charset="0"/>
                <a:cs typeface="Arial" pitchFamily="34" charset="0"/>
              </a:rPr>
              <a:t>My organisation</a:t>
            </a:r>
          </a:p>
        </p:txBody>
      </p:sp>
      <p:pic>
        <p:nvPicPr>
          <p:cNvPr id="29706" name="Picture 12" descr="http://www.jaaxy.com/blog/images/10-minutes.jpg"/>
          <p:cNvPicPr>
            <a:picLocks noChangeAspect="1" noChangeArrowheads="1"/>
          </p:cNvPicPr>
          <p:nvPr/>
        </p:nvPicPr>
        <p:blipFill>
          <a:blip r:embed="rId6" cstate="print"/>
          <a:srcRect/>
          <a:stretch>
            <a:fillRect/>
          </a:stretch>
        </p:blipFill>
        <p:spPr bwMode="auto">
          <a:xfrm>
            <a:off x="3635375" y="2565400"/>
            <a:ext cx="1657350" cy="165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0"/>
            <a:ext cx="8229600" cy="981075"/>
          </a:xfrm>
        </p:spPr>
        <p:txBody>
          <a:bodyPr/>
          <a:lstStyle/>
          <a:p>
            <a:pPr algn="ctr"/>
            <a:r>
              <a:rPr lang="en-GB" altLang="en-US" sz="3200" b="1" dirty="0" smtClean="0">
                <a:solidFill>
                  <a:schemeClr val="accent6">
                    <a:lumMod val="75000"/>
                  </a:schemeClr>
                </a:solidFill>
              </a:rPr>
              <a:t>Understanding your results</a:t>
            </a:r>
            <a:endParaRPr lang="en-GB" sz="3200" dirty="0" smtClean="0">
              <a:solidFill>
                <a:schemeClr val="accent6">
                  <a:lumMod val="75000"/>
                </a:schemeClr>
              </a:solidFill>
            </a:endParaRPr>
          </a:p>
        </p:txBody>
      </p:sp>
      <p:pic>
        <p:nvPicPr>
          <p:cNvPr id="26627" name="Picture 2"/>
          <p:cNvPicPr>
            <a:picLocks noGrp="1" noChangeAspect="1" noChangeArrowheads="1"/>
          </p:cNvPicPr>
          <p:nvPr>
            <p:ph idx="1"/>
          </p:nvPr>
        </p:nvPicPr>
        <p:blipFill>
          <a:blip r:embed="rId3" cstate="print"/>
          <a:srcRect/>
          <a:stretch>
            <a:fillRect/>
          </a:stretch>
        </p:blipFill>
        <p:spPr>
          <a:xfrm>
            <a:off x="1763713" y="712788"/>
            <a:ext cx="5688012" cy="6145212"/>
          </a:xfrm>
          <a:noFill/>
        </p:spPr>
      </p:pic>
      <p:sp>
        <p:nvSpPr>
          <p:cNvPr id="5" name="TextBox 4"/>
          <p:cNvSpPr txBox="1"/>
          <p:nvPr/>
        </p:nvSpPr>
        <p:spPr>
          <a:xfrm rot="19655549">
            <a:off x="2823365" y="3616228"/>
            <a:ext cx="5472608" cy="707886"/>
          </a:xfrm>
          <a:prstGeom prst="rect">
            <a:avLst/>
          </a:prstGeom>
          <a:noFill/>
          <a:ln w="6350">
            <a:solidFill>
              <a:schemeClr val="tx1"/>
            </a:solidFill>
          </a:ln>
        </p:spPr>
        <p:txBody>
          <a:bodyPr>
            <a:spAutoFit/>
          </a:bodyPr>
          <a:lstStyle/>
          <a:p>
            <a:pPr algn="ctr">
              <a:defRPr/>
            </a:pPr>
            <a:r>
              <a:rPr lang="en-US" sz="4000" b="1" dirty="0">
                <a:ln w="10541" cmpd="sng">
                  <a:solidFill>
                    <a:srgbClr val="7D7D7D">
                      <a:tint val="100000"/>
                      <a:shade val="100000"/>
                      <a:satMod val="110000"/>
                    </a:srgbClr>
                  </a:solidFill>
                  <a:prstDash val="solid"/>
                </a:ln>
                <a:noFill/>
              </a:rPr>
              <a:t>SAMPLE</a:t>
            </a:r>
          </a:p>
        </p:txBody>
      </p:sp>
      <p:sp>
        <p:nvSpPr>
          <p:cNvPr id="26629" name="TextBox 5"/>
          <p:cNvSpPr txBox="1">
            <a:spLocks noChangeArrowheads="1"/>
          </p:cNvSpPr>
          <p:nvPr/>
        </p:nvSpPr>
        <p:spPr bwMode="auto">
          <a:xfrm>
            <a:off x="1763713" y="1412875"/>
            <a:ext cx="1368425" cy="261938"/>
          </a:xfrm>
          <a:prstGeom prst="rect">
            <a:avLst/>
          </a:prstGeom>
          <a:noFill/>
          <a:ln w="9525">
            <a:noFill/>
            <a:miter lim="800000"/>
            <a:headEnd/>
            <a:tailEnd/>
          </a:ln>
        </p:spPr>
        <p:txBody>
          <a:bodyPr>
            <a:spAutoFit/>
          </a:bodyPr>
          <a:lstStyle/>
          <a:p>
            <a:r>
              <a:rPr lang="en-GB" sz="1100" b="1"/>
              <a:t>Team Name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srcRect/>
          <a:stretch>
            <a:fillRect/>
          </a:stretch>
        </p:blipFill>
        <p:spPr bwMode="auto">
          <a:xfrm>
            <a:off x="468313" y="104775"/>
            <a:ext cx="8207375" cy="6753225"/>
          </a:xfrm>
          <a:prstGeom prst="rect">
            <a:avLst/>
          </a:prstGeom>
          <a:noFill/>
          <a:ln w="9525">
            <a:noFill/>
            <a:miter lim="800000"/>
            <a:headEnd/>
            <a:tailEnd/>
          </a:ln>
        </p:spPr>
      </p:pic>
      <p:sp>
        <p:nvSpPr>
          <p:cNvPr id="5" name="TextBox 4"/>
          <p:cNvSpPr txBox="1"/>
          <p:nvPr/>
        </p:nvSpPr>
        <p:spPr>
          <a:xfrm rot="19655549">
            <a:off x="2823365" y="3616228"/>
            <a:ext cx="5472608" cy="707886"/>
          </a:xfrm>
          <a:prstGeom prst="rect">
            <a:avLst/>
          </a:prstGeom>
          <a:noFill/>
          <a:ln w="6350">
            <a:solidFill>
              <a:schemeClr val="tx1"/>
            </a:solidFill>
          </a:ln>
        </p:spPr>
        <p:txBody>
          <a:bodyPr>
            <a:spAutoFit/>
          </a:bodyPr>
          <a:lstStyle/>
          <a:p>
            <a:pPr algn="ctr">
              <a:defRPr/>
            </a:pPr>
            <a:r>
              <a:rPr lang="en-US" sz="4000" b="1" dirty="0">
                <a:ln w="10541" cmpd="sng">
                  <a:solidFill>
                    <a:srgbClr val="7D7D7D">
                      <a:tint val="100000"/>
                      <a:shade val="100000"/>
                      <a:satMod val="110000"/>
                    </a:srgbClr>
                  </a:solidFill>
                  <a:prstDash val="solid"/>
                </a:ln>
                <a:noFill/>
              </a:rPr>
              <a:t>SAMPLE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noChangeArrowheads="1"/>
          </p:cNvPicPr>
          <p:nvPr/>
        </p:nvPicPr>
        <p:blipFill>
          <a:blip r:embed="rId2" cstate="print"/>
          <a:srcRect/>
          <a:stretch>
            <a:fillRect/>
          </a:stretch>
        </p:blipFill>
        <p:spPr bwMode="auto">
          <a:xfrm>
            <a:off x="468313" y="1196975"/>
            <a:ext cx="8328025" cy="5402263"/>
          </a:xfrm>
          <a:prstGeom prst="rect">
            <a:avLst/>
          </a:prstGeom>
          <a:noFill/>
          <a:ln w="9525">
            <a:noFill/>
            <a:miter lim="800000"/>
            <a:headEnd/>
            <a:tailEnd/>
          </a:ln>
        </p:spPr>
      </p:pic>
      <p:sp>
        <p:nvSpPr>
          <p:cNvPr id="5" name="TextBox 4"/>
          <p:cNvSpPr txBox="1"/>
          <p:nvPr/>
        </p:nvSpPr>
        <p:spPr>
          <a:xfrm rot="19655549">
            <a:off x="2823365" y="3616228"/>
            <a:ext cx="5472608" cy="707886"/>
          </a:xfrm>
          <a:prstGeom prst="rect">
            <a:avLst/>
          </a:prstGeom>
          <a:noFill/>
          <a:ln w="6350">
            <a:solidFill>
              <a:schemeClr val="tx1"/>
            </a:solidFill>
          </a:ln>
        </p:spPr>
        <p:txBody>
          <a:bodyPr>
            <a:spAutoFit/>
          </a:bodyPr>
          <a:lstStyle/>
          <a:p>
            <a:pPr algn="ctr">
              <a:defRPr/>
            </a:pPr>
            <a:r>
              <a:rPr lang="en-US" sz="4000" b="1" dirty="0">
                <a:ln w="10541" cmpd="sng">
                  <a:solidFill>
                    <a:srgbClr val="7D7D7D">
                      <a:tint val="100000"/>
                      <a:shade val="100000"/>
                      <a:satMod val="110000"/>
                    </a:srgbClr>
                  </a:solidFill>
                  <a:prstDash val="solid"/>
                </a:ln>
                <a:noFill/>
              </a:rPr>
              <a:t>SAMPLE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p:cNvPicPr>
            <a:picLocks noChangeAspect="1" noChangeArrowheads="1"/>
          </p:cNvPicPr>
          <p:nvPr/>
        </p:nvPicPr>
        <p:blipFill>
          <a:blip r:embed="rId2" cstate="print"/>
          <a:srcRect/>
          <a:stretch>
            <a:fillRect/>
          </a:stretch>
        </p:blipFill>
        <p:spPr bwMode="auto">
          <a:xfrm>
            <a:off x="1042988" y="981075"/>
            <a:ext cx="7416800" cy="5616575"/>
          </a:xfrm>
          <a:prstGeom prst="rect">
            <a:avLst/>
          </a:prstGeom>
          <a:noFill/>
          <a:ln w="9525">
            <a:noFill/>
            <a:miter lim="800000"/>
            <a:headEnd/>
            <a:tailEnd/>
          </a:ln>
        </p:spPr>
      </p:pic>
      <p:sp>
        <p:nvSpPr>
          <p:cNvPr id="5" name="TextBox 4"/>
          <p:cNvSpPr txBox="1"/>
          <p:nvPr/>
        </p:nvSpPr>
        <p:spPr>
          <a:xfrm rot="19655549">
            <a:off x="2823365" y="3616228"/>
            <a:ext cx="5472608" cy="707886"/>
          </a:xfrm>
          <a:prstGeom prst="rect">
            <a:avLst/>
          </a:prstGeom>
          <a:noFill/>
          <a:ln w="6350">
            <a:solidFill>
              <a:schemeClr val="tx1"/>
            </a:solidFill>
          </a:ln>
        </p:spPr>
        <p:txBody>
          <a:bodyPr>
            <a:spAutoFit/>
          </a:bodyPr>
          <a:lstStyle/>
          <a:p>
            <a:pPr algn="ctr">
              <a:defRPr/>
            </a:pPr>
            <a:r>
              <a:rPr lang="en-US" sz="4000" b="1" dirty="0">
                <a:ln w="10541" cmpd="sng">
                  <a:solidFill>
                    <a:srgbClr val="7D7D7D">
                      <a:tint val="100000"/>
                      <a:shade val="100000"/>
                      <a:satMod val="110000"/>
                    </a:srgbClr>
                  </a:solidFill>
                  <a:prstDash val="solid"/>
                </a:ln>
                <a:noFill/>
              </a:rPr>
              <a:t>SAMPLE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4"/>
          <p:cNvPicPr>
            <a:picLocks noChangeAspect="1" noChangeArrowheads="1"/>
          </p:cNvPicPr>
          <p:nvPr/>
        </p:nvPicPr>
        <p:blipFill>
          <a:blip r:embed="rId3" cstate="print"/>
          <a:srcRect/>
          <a:stretch>
            <a:fillRect/>
          </a:stretch>
        </p:blipFill>
        <p:spPr bwMode="auto">
          <a:xfrm>
            <a:off x="1258888" y="957263"/>
            <a:ext cx="5400675" cy="4030662"/>
          </a:xfrm>
          <a:prstGeom prst="rect">
            <a:avLst/>
          </a:prstGeom>
          <a:noFill/>
          <a:ln w="9525">
            <a:noFill/>
            <a:miter lim="800000"/>
            <a:headEnd/>
            <a:tailEnd/>
          </a:ln>
        </p:spPr>
      </p:pic>
      <p:pic>
        <p:nvPicPr>
          <p:cNvPr id="30724" name="Picture 5"/>
          <p:cNvPicPr>
            <a:picLocks noChangeAspect="1" noChangeArrowheads="1"/>
          </p:cNvPicPr>
          <p:nvPr/>
        </p:nvPicPr>
        <p:blipFill>
          <a:blip r:embed="rId4" cstate="print"/>
          <a:srcRect/>
          <a:stretch>
            <a:fillRect/>
          </a:stretch>
        </p:blipFill>
        <p:spPr bwMode="auto">
          <a:xfrm>
            <a:off x="1763713" y="5229225"/>
            <a:ext cx="6264275" cy="1365250"/>
          </a:xfrm>
          <a:prstGeom prst="rect">
            <a:avLst/>
          </a:prstGeom>
          <a:noFill/>
          <a:ln w="9525">
            <a:noFill/>
            <a:miter lim="800000"/>
            <a:headEnd/>
            <a:tailEnd/>
          </a:ln>
        </p:spPr>
      </p:pic>
      <p:sp>
        <p:nvSpPr>
          <p:cNvPr id="6" name="TextBox 5"/>
          <p:cNvSpPr txBox="1"/>
          <p:nvPr/>
        </p:nvSpPr>
        <p:spPr>
          <a:xfrm rot="19655549">
            <a:off x="2823365" y="3616228"/>
            <a:ext cx="5472608" cy="707886"/>
          </a:xfrm>
          <a:prstGeom prst="rect">
            <a:avLst/>
          </a:prstGeom>
          <a:noFill/>
          <a:ln w="6350">
            <a:solidFill>
              <a:schemeClr val="tx1"/>
            </a:solidFill>
          </a:ln>
        </p:spPr>
        <p:txBody>
          <a:bodyPr>
            <a:spAutoFit/>
          </a:bodyPr>
          <a:lstStyle/>
          <a:p>
            <a:pPr algn="ctr">
              <a:defRPr/>
            </a:pPr>
            <a:r>
              <a:rPr lang="en-US" sz="4000" b="1" dirty="0">
                <a:ln w="10541" cmpd="sng">
                  <a:solidFill>
                    <a:srgbClr val="7D7D7D">
                      <a:tint val="100000"/>
                      <a:shade val="100000"/>
                      <a:satMod val="110000"/>
                    </a:srgbClr>
                  </a:solidFill>
                  <a:prstDash val="solid"/>
                </a:ln>
                <a:noFill/>
              </a:rPr>
              <a:t>SAMPLE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mtClean="0"/>
              <a:t>Part 2 of action plan to be inserted</a:t>
            </a:r>
            <a:br>
              <a:rPr lang="en-GB" smtClean="0"/>
            </a:br>
            <a:endParaRPr lang="en-GB"/>
          </a:p>
        </p:txBody>
      </p:sp>
      <p:pic>
        <p:nvPicPr>
          <p:cNvPr id="52227" name="Picture 3"/>
          <p:cNvPicPr>
            <a:picLocks noChangeAspect="1"/>
          </p:cNvPicPr>
          <p:nvPr/>
        </p:nvPicPr>
        <p:blipFill>
          <a:blip r:embed="rId3" cstate="print"/>
          <a:srcRect/>
          <a:stretch>
            <a:fillRect/>
          </a:stretch>
        </p:blipFill>
        <p:spPr bwMode="auto">
          <a:xfrm>
            <a:off x="65088" y="22225"/>
            <a:ext cx="9013825" cy="681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p:nvPr>
        </p:nvSpPr>
        <p:spPr>
          <a:xfrm>
            <a:off x="830263" y="1422400"/>
            <a:ext cx="3021012" cy="1143000"/>
          </a:xfrm>
        </p:spPr>
        <p:txBody>
          <a:bodyPr/>
          <a:lstStyle/>
          <a:p>
            <a:pPr eaLnBrk="1" hangingPunct="1">
              <a:defRPr/>
            </a:pPr>
            <a:r>
              <a:rPr lang="en-GB" sz="4000" dirty="0" smtClean="0">
                <a:solidFill>
                  <a:schemeClr val="accent6">
                    <a:lumMod val="75000"/>
                  </a:schemeClr>
                </a:solidFill>
              </a:rPr>
              <a:t>Storyboard</a:t>
            </a:r>
            <a:endParaRPr lang="en-GB" sz="3200" dirty="0" smtClean="0">
              <a:solidFill>
                <a:schemeClr val="accent6">
                  <a:lumMod val="75000"/>
                </a:schemeClr>
              </a:solidFill>
            </a:endParaRPr>
          </a:p>
        </p:txBody>
      </p:sp>
      <p:pic>
        <p:nvPicPr>
          <p:cNvPr id="53251" name="Picture 2"/>
          <p:cNvPicPr>
            <a:picLocks noChangeAspect="1" noChangeArrowheads="1"/>
          </p:cNvPicPr>
          <p:nvPr/>
        </p:nvPicPr>
        <p:blipFill>
          <a:blip r:embed="rId3" cstate="print"/>
          <a:srcRect/>
          <a:stretch>
            <a:fillRect/>
          </a:stretch>
        </p:blipFill>
        <p:spPr bwMode="auto">
          <a:xfrm>
            <a:off x="4635500" y="-9525"/>
            <a:ext cx="4473575"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6768752" cy="1143000"/>
          </a:xfrm>
        </p:spPr>
        <p:txBody>
          <a:bodyPr>
            <a:normAutofit fontScale="90000"/>
          </a:bodyPr>
          <a:lstStyle/>
          <a:p>
            <a:pPr algn="ctr">
              <a:defRPr/>
            </a:pPr>
            <a:r>
              <a:rPr lang="en-GB" altLang="en-US" dirty="0" smtClean="0">
                <a:solidFill>
                  <a:schemeClr val="accent6">
                    <a:lumMod val="75000"/>
                  </a:schemeClr>
                </a:solidFill>
              </a:rPr>
              <a:t>Insert local timescales for roll-out</a:t>
            </a:r>
            <a:endParaRPr lang="en-GB" altLang="en-US" dirty="0">
              <a:solidFill>
                <a:schemeClr val="accent6">
                  <a:lumMod val="75000"/>
                </a:schemeClr>
              </a:solidFill>
            </a:endParaRPr>
          </a:p>
        </p:txBody>
      </p:sp>
      <p:pic>
        <p:nvPicPr>
          <p:cNvPr id="4" name="Picture 3" descr="G:\Modernisation\MODDEV CONSULTANTS\TCOE Image Gallery\OD - General\200px-Wooden_hourglass_3.jpg"/>
          <p:cNvPicPr>
            <a:picLocks noChangeAspect="1" noChangeArrowheads="1"/>
          </p:cNvPicPr>
          <p:nvPr/>
        </p:nvPicPr>
        <p:blipFill>
          <a:blip r:embed="rId3" cstate="print"/>
          <a:srcRect/>
          <a:stretch>
            <a:fillRect/>
          </a:stretch>
        </p:blipFill>
        <p:spPr bwMode="auto">
          <a:xfrm>
            <a:off x="7740352" y="1052736"/>
            <a:ext cx="1125537" cy="1419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6768752" cy="1143000"/>
          </a:xfrm>
        </p:spPr>
        <p:txBody>
          <a:bodyPr>
            <a:normAutofit/>
          </a:bodyPr>
          <a:lstStyle/>
          <a:p>
            <a:pPr algn="ctr">
              <a:defRPr/>
            </a:pPr>
            <a:r>
              <a:rPr lang="en-GB" altLang="en-US" dirty="0" smtClean="0">
                <a:solidFill>
                  <a:schemeClr val="accent6">
                    <a:lumMod val="75000"/>
                  </a:schemeClr>
                </a:solidFill>
              </a:rPr>
              <a:t>Support</a:t>
            </a:r>
            <a:endParaRPr lang="en-GB" altLang="en-US" dirty="0">
              <a:solidFill>
                <a:schemeClr val="accent6">
                  <a:lumMod val="75000"/>
                </a:schemeClr>
              </a:solidFill>
            </a:endParaRPr>
          </a:p>
        </p:txBody>
      </p:sp>
      <p:sp>
        <p:nvSpPr>
          <p:cNvPr id="5" name="TextBox 4"/>
          <p:cNvSpPr txBox="1"/>
          <p:nvPr/>
        </p:nvSpPr>
        <p:spPr>
          <a:xfrm>
            <a:off x="1259632" y="1556792"/>
            <a:ext cx="5355440" cy="2677656"/>
          </a:xfrm>
          <a:prstGeom prst="rect">
            <a:avLst/>
          </a:prstGeom>
          <a:noFill/>
        </p:spPr>
        <p:txBody>
          <a:bodyPr wrap="none" rtlCol="0">
            <a:spAutoFit/>
          </a:bodyPr>
          <a:lstStyle/>
          <a:p>
            <a:r>
              <a:rPr lang="en-GB" dirty="0" smtClean="0">
                <a:solidFill>
                  <a:schemeClr val="accent6">
                    <a:lumMod val="75000"/>
                  </a:schemeClr>
                </a:solidFill>
                <a:latin typeface="Calibri" pitchFamily="34" charset="0"/>
              </a:rPr>
              <a:t>Key contacts:</a:t>
            </a:r>
          </a:p>
          <a:p>
            <a:endParaRPr lang="en-GB" dirty="0" smtClean="0">
              <a:solidFill>
                <a:schemeClr val="accent6">
                  <a:lumMod val="75000"/>
                </a:schemeClr>
              </a:solidFill>
              <a:latin typeface="Calibri" pitchFamily="34" charset="0"/>
            </a:endParaRPr>
          </a:p>
          <a:p>
            <a:endParaRPr lang="en-GB" dirty="0" smtClean="0">
              <a:solidFill>
                <a:schemeClr val="accent6">
                  <a:lumMod val="75000"/>
                </a:schemeClr>
              </a:solidFill>
              <a:latin typeface="Calibri" pitchFamily="34" charset="0"/>
            </a:endParaRPr>
          </a:p>
          <a:p>
            <a:endParaRPr lang="en-GB" dirty="0" smtClean="0">
              <a:solidFill>
                <a:schemeClr val="accent6">
                  <a:lumMod val="75000"/>
                </a:schemeClr>
              </a:solidFill>
              <a:latin typeface="Calibri" pitchFamily="34" charset="0"/>
            </a:endParaRPr>
          </a:p>
          <a:p>
            <a:r>
              <a:rPr lang="en-GB" dirty="0" smtClean="0">
                <a:solidFill>
                  <a:schemeClr val="accent6">
                    <a:lumMod val="75000"/>
                  </a:schemeClr>
                </a:solidFill>
                <a:latin typeface="Calibri" pitchFamily="34" charset="0"/>
              </a:rPr>
              <a:t>Resources:</a:t>
            </a:r>
          </a:p>
          <a:p>
            <a:endParaRPr lang="en-GB" dirty="0" smtClean="0">
              <a:solidFill>
                <a:schemeClr val="accent6">
                  <a:lumMod val="75000"/>
                </a:schemeClr>
              </a:solidFill>
              <a:latin typeface="Calibri" pitchFamily="34" charset="0"/>
            </a:endParaRPr>
          </a:p>
          <a:p>
            <a:r>
              <a:rPr lang="en-GB" b="0" dirty="0" smtClean="0">
                <a:solidFill>
                  <a:schemeClr val="accent6">
                    <a:lumMod val="75000"/>
                  </a:schemeClr>
                </a:solidFill>
                <a:latin typeface="Calibri" pitchFamily="34" charset="0"/>
              </a:rPr>
              <a:t>e.g. Local intranet, national webpage etc</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p:cNvPicPr>
            <a:picLocks noChangeAspect="1" noChangeArrowheads="1"/>
          </p:cNvPicPr>
          <p:nvPr/>
        </p:nvPicPr>
        <p:blipFill>
          <a:blip r:embed="rId3" cstate="print"/>
          <a:srcRect/>
          <a:stretch>
            <a:fillRect/>
          </a:stretch>
        </p:blipFill>
        <p:spPr bwMode="auto">
          <a:xfrm>
            <a:off x="179388" y="6157913"/>
            <a:ext cx="1619250" cy="511175"/>
          </a:xfrm>
          <a:prstGeom prst="rect">
            <a:avLst/>
          </a:prstGeom>
          <a:noFill/>
          <a:ln w="9525">
            <a:noFill/>
            <a:miter lim="800000"/>
            <a:headEnd/>
            <a:tailEnd/>
          </a:ln>
        </p:spPr>
      </p:pic>
      <p:sp>
        <p:nvSpPr>
          <p:cNvPr id="6" name="Rectangle 5"/>
          <p:cNvSpPr/>
          <p:nvPr/>
        </p:nvSpPr>
        <p:spPr>
          <a:xfrm>
            <a:off x="755650" y="1700213"/>
            <a:ext cx="7632700" cy="576262"/>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200" b="0" dirty="0">
                <a:solidFill>
                  <a:srgbClr val="002060"/>
                </a:solidFill>
                <a:latin typeface="Arial" pitchFamily="34" charset="0"/>
                <a:cs typeface="Arial" pitchFamily="34" charset="0"/>
              </a:rPr>
              <a:t>What  employee engagement is, and why it is important</a:t>
            </a:r>
          </a:p>
        </p:txBody>
      </p:sp>
      <p:sp>
        <p:nvSpPr>
          <p:cNvPr id="7" name="Rectangle 6"/>
          <p:cNvSpPr/>
          <p:nvPr/>
        </p:nvSpPr>
        <p:spPr>
          <a:xfrm>
            <a:off x="755650" y="2420938"/>
            <a:ext cx="7632700" cy="576262"/>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200" b="0" dirty="0">
                <a:solidFill>
                  <a:srgbClr val="002060"/>
                </a:solidFill>
                <a:latin typeface="Arial" pitchFamily="34" charset="0"/>
                <a:cs typeface="Arial" pitchFamily="34" charset="0"/>
              </a:rPr>
              <a:t>How understanding staff experience can help improve it </a:t>
            </a:r>
          </a:p>
        </p:txBody>
      </p:sp>
      <p:sp>
        <p:nvSpPr>
          <p:cNvPr id="8" name="Rectangle 7"/>
          <p:cNvSpPr/>
          <p:nvPr/>
        </p:nvSpPr>
        <p:spPr>
          <a:xfrm>
            <a:off x="755650" y="3141663"/>
            <a:ext cx="7632700" cy="574675"/>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200" b="0" dirty="0">
                <a:solidFill>
                  <a:srgbClr val="002060"/>
                </a:solidFill>
                <a:latin typeface="Arial" pitchFamily="34" charset="0"/>
                <a:cs typeface="Arial" pitchFamily="34" charset="0"/>
              </a:rPr>
              <a:t>What </a:t>
            </a:r>
            <a:r>
              <a:rPr lang="en-GB" sz="2200" b="0" dirty="0" err="1">
                <a:solidFill>
                  <a:srgbClr val="002060"/>
                </a:solidFill>
                <a:latin typeface="Arial" pitchFamily="34" charset="0"/>
                <a:cs typeface="Arial" pitchFamily="34" charset="0"/>
              </a:rPr>
              <a:t>iMatter</a:t>
            </a:r>
            <a:r>
              <a:rPr lang="en-GB" sz="2200" b="0" dirty="0">
                <a:solidFill>
                  <a:srgbClr val="002060"/>
                </a:solidFill>
                <a:latin typeface="Arial" pitchFamily="34" charset="0"/>
                <a:cs typeface="Arial" pitchFamily="34" charset="0"/>
              </a:rPr>
              <a:t> is, how it was developed and what it is for</a:t>
            </a:r>
          </a:p>
        </p:txBody>
      </p:sp>
      <p:sp>
        <p:nvSpPr>
          <p:cNvPr id="9" name="Rectangle 8"/>
          <p:cNvSpPr/>
          <p:nvPr/>
        </p:nvSpPr>
        <p:spPr>
          <a:xfrm>
            <a:off x="755650" y="3860800"/>
            <a:ext cx="7632700" cy="57626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200" b="0" dirty="0">
                <a:solidFill>
                  <a:srgbClr val="002060"/>
                </a:solidFill>
                <a:latin typeface="Arial" pitchFamily="34" charset="0"/>
                <a:cs typeface="Arial" pitchFamily="34" charset="0"/>
              </a:rPr>
              <a:t>How </a:t>
            </a:r>
            <a:r>
              <a:rPr lang="en-GB" sz="2200" b="0" dirty="0" err="1">
                <a:solidFill>
                  <a:srgbClr val="002060"/>
                </a:solidFill>
                <a:latin typeface="Arial" pitchFamily="34" charset="0"/>
                <a:cs typeface="Arial" pitchFamily="34" charset="0"/>
              </a:rPr>
              <a:t>iMatter</a:t>
            </a:r>
            <a:r>
              <a:rPr lang="en-GB" sz="2200" b="0" dirty="0">
                <a:solidFill>
                  <a:srgbClr val="002060"/>
                </a:solidFill>
                <a:latin typeface="Arial" pitchFamily="34" charset="0"/>
                <a:cs typeface="Arial" pitchFamily="34" charset="0"/>
              </a:rPr>
              <a:t> will work and what you will need to do</a:t>
            </a:r>
          </a:p>
        </p:txBody>
      </p:sp>
      <p:sp>
        <p:nvSpPr>
          <p:cNvPr id="10" name="Rectangle 9"/>
          <p:cNvSpPr/>
          <p:nvPr/>
        </p:nvSpPr>
        <p:spPr>
          <a:xfrm>
            <a:off x="755650" y="4581525"/>
            <a:ext cx="7632700" cy="576263"/>
          </a:xfrm>
          <a:prstGeom prst="rect">
            <a:avLst/>
          </a:prstGeom>
          <a:solidFill>
            <a:srgbClr val="00B0F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sz="2200" b="0" dirty="0">
                <a:solidFill>
                  <a:srgbClr val="002060"/>
                </a:solidFill>
                <a:latin typeface="Arial" pitchFamily="34" charset="0"/>
                <a:cs typeface="Arial" pitchFamily="34" charset="0"/>
              </a:rPr>
              <a:t>Answers to your questions, and how to find out more</a:t>
            </a:r>
          </a:p>
        </p:txBody>
      </p:sp>
      <p:sp>
        <p:nvSpPr>
          <p:cNvPr id="15368" name="TextBox 10"/>
          <p:cNvSpPr txBox="1">
            <a:spLocks noChangeArrowheads="1"/>
          </p:cNvSpPr>
          <p:nvPr/>
        </p:nvSpPr>
        <p:spPr bwMode="auto">
          <a:xfrm>
            <a:off x="971550" y="333375"/>
            <a:ext cx="7056438" cy="646113"/>
          </a:xfrm>
          <a:prstGeom prst="rect">
            <a:avLst/>
          </a:prstGeom>
          <a:noFill/>
          <a:ln w="9525">
            <a:noFill/>
            <a:miter lim="800000"/>
            <a:headEnd/>
            <a:tailEnd/>
          </a:ln>
        </p:spPr>
        <p:txBody>
          <a:bodyPr>
            <a:spAutoFit/>
          </a:bodyPr>
          <a:lstStyle/>
          <a:p>
            <a:pPr algn="ctr"/>
            <a:r>
              <a:rPr lang="en-GB" altLang="en-US" sz="3600" b="1" dirty="0">
                <a:solidFill>
                  <a:schemeClr val="accent6">
                    <a:lumMod val="75000"/>
                  </a:schemeClr>
                </a:solidFill>
                <a:latin typeface="Arial" pitchFamily="34" charset="0"/>
                <a:cs typeface="Arial" pitchFamily="34" charset="0"/>
              </a:rPr>
              <a:t>What we are going to cover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68313" y="1773238"/>
            <a:ext cx="8135937" cy="2447925"/>
          </a:xfrm>
        </p:spPr>
        <p:txBody>
          <a:bodyPr/>
          <a:lstStyle/>
          <a:p>
            <a:pPr algn="ctr" eaLnBrk="1" fontAlgn="auto" hangingPunct="1">
              <a:spcBef>
                <a:spcPts val="0"/>
              </a:spcBef>
              <a:spcAft>
                <a:spcPts val="0"/>
              </a:spcAft>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b="1" kern="1200" dirty="0" smtClean="0">
                <a:solidFill>
                  <a:schemeClr val="accent1">
                    <a:lumMod val="75000"/>
                  </a:schemeClr>
                </a:solidFill>
              </a:rPr>
              <a:t>Any final questions?</a:t>
            </a:r>
          </a:p>
          <a:p>
            <a:pPr algn="ctr" fontAlgn="auto">
              <a:spcBef>
                <a:spcPts val="0"/>
              </a:spcBef>
              <a:spcAft>
                <a:spcPts val="0"/>
              </a:spcAft>
              <a:buFontTx/>
              <a:buNone/>
              <a:defRPr/>
            </a:pPr>
            <a:endParaRPr lang="en-GB" b="1" kern="1200" dirty="0" smtClean="0">
              <a:solidFill>
                <a:srgbClr val="4F81BD">
                  <a:lumMod val="75000"/>
                </a:srgbClr>
              </a:solidFill>
            </a:endParaRPr>
          </a:p>
          <a:p>
            <a:pPr marL="0" indent="0" algn="ctr" fontAlgn="auto">
              <a:spcBef>
                <a:spcPts val="0"/>
              </a:spcBef>
              <a:spcAft>
                <a:spcPts val="0"/>
              </a:spcAft>
              <a:buFontTx/>
              <a:buNone/>
              <a:defRPr/>
            </a:pPr>
            <a:endParaRPr lang="en-GB" b="1" kern="1200" dirty="0" smtClean="0">
              <a:solidFill>
                <a:srgbClr val="4F81BD">
                  <a:lumMod val="75000"/>
                </a:srgbClr>
              </a:solidFill>
            </a:endParaRPr>
          </a:p>
          <a:p>
            <a:pPr marL="0" indent="0" algn="ctr" fontAlgn="auto">
              <a:spcBef>
                <a:spcPts val="0"/>
              </a:spcBef>
              <a:spcAft>
                <a:spcPts val="0"/>
              </a:spcAft>
              <a:buFontTx/>
              <a:buNone/>
              <a:defRPr/>
            </a:pPr>
            <a:endParaRPr lang="en-GB" b="1" kern="1200" dirty="0" smtClean="0">
              <a:solidFill>
                <a:srgbClr val="4F81BD">
                  <a:lumMod val="75000"/>
                </a:srgbClr>
              </a:solidFill>
            </a:endParaRPr>
          </a:p>
          <a:p>
            <a:pPr marL="0" indent="0">
              <a:buFontTx/>
              <a:buNone/>
              <a:defRPr/>
            </a:pPr>
            <a:endParaRPr lang="en-GB" dirty="0" smtClean="0"/>
          </a:p>
          <a:p>
            <a:pPr marL="0" indent="0">
              <a:buFontTx/>
              <a:buNone/>
              <a:defRPr/>
            </a:pPr>
            <a:endParaRPr lang="en-GB" dirty="0" smtClean="0"/>
          </a:p>
          <a:p>
            <a:pPr marL="0" indent="0">
              <a:buFontTx/>
              <a:buNone/>
              <a:defRPr/>
            </a:pPr>
            <a:endParaRPr lang="en-GB" dirty="0" smtClean="0"/>
          </a:p>
          <a:p>
            <a:pPr>
              <a:buFontTx/>
              <a:buNone/>
              <a:defRPr/>
            </a:pPr>
            <a:endParaRPr lang="en-GB" dirty="0" smtClean="0"/>
          </a:p>
        </p:txBody>
      </p:sp>
      <p:pic>
        <p:nvPicPr>
          <p:cNvPr id="59395" name="Picture 38"/>
          <p:cNvPicPr>
            <a:picLocks noChangeAspect="1" noChangeArrowheads="1"/>
          </p:cNvPicPr>
          <p:nvPr/>
        </p:nvPicPr>
        <p:blipFill>
          <a:blip r:embed="rId3" cstate="print"/>
          <a:srcRect/>
          <a:stretch>
            <a:fillRect/>
          </a:stretch>
        </p:blipFill>
        <p:spPr bwMode="auto">
          <a:xfrm>
            <a:off x="3203575" y="620713"/>
            <a:ext cx="2708275" cy="858837"/>
          </a:xfrm>
          <a:prstGeom prst="rect">
            <a:avLst/>
          </a:prstGeom>
          <a:noFill/>
          <a:ln w="9525">
            <a:noFill/>
            <a:miter lim="800000"/>
            <a:headEnd/>
            <a:tailEnd/>
          </a:ln>
        </p:spPr>
      </p:pic>
      <p:sp>
        <p:nvSpPr>
          <p:cNvPr id="5" name="TextBox 4"/>
          <p:cNvSpPr txBox="1"/>
          <p:nvPr/>
        </p:nvSpPr>
        <p:spPr>
          <a:xfrm>
            <a:off x="2050891" y="3501008"/>
            <a:ext cx="4465325" cy="1200329"/>
          </a:xfrm>
          <a:prstGeom prst="rect">
            <a:avLst/>
          </a:prstGeom>
          <a:noFill/>
          <a:ln>
            <a:solidFill>
              <a:schemeClr val="tx1"/>
            </a:solidFill>
          </a:ln>
        </p:spPr>
        <p:txBody>
          <a:bodyPr wrap="none" rtlCol="0">
            <a:spAutoFit/>
          </a:bodyPr>
          <a:lstStyle/>
          <a:p>
            <a:r>
              <a:rPr lang="en-GB" dirty="0" smtClean="0">
                <a:solidFill>
                  <a:srgbClr val="FF0000"/>
                </a:solidFill>
              </a:rPr>
              <a:t>Insert local image of HSCP team</a:t>
            </a:r>
          </a:p>
          <a:p>
            <a:endParaRPr lang="en-GB" dirty="0" smtClean="0">
              <a:solidFill>
                <a:srgbClr val="FF0000"/>
              </a:solidFill>
            </a:endParaRP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p:cNvSpPr>
          <p:nvPr/>
        </p:nvSpPr>
        <p:spPr bwMode="auto">
          <a:xfrm>
            <a:off x="250825" y="1125538"/>
            <a:ext cx="5041900" cy="4824412"/>
          </a:xfrm>
          <a:prstGeom prst="rect">
            <a:avLst/>
          </a:prstGeom>
          <a:noFill/>
          <a:ln w="9525">
            <a:noFill/>
            <a:miter lim="800000"/>
            <a:headEnd/>
            <a:tailEnd/>
          </a:ln>
        </p:spPr>
        <p:txBody>
          <a:bodyPr/>
          <a:lstStyle/>
          <a:p>
            <a:pPr algn="ctr">
              <a:spcBef>
                <a:spcPct val="20000"/>
              </a:spcBef>
              <a:buFont typeface="Arial" charset="0"/>
              <a:buNone/>
              <a:defRPr/>
            </a:pPr>
            <a:r>
              <a:rPr lang="en-GB" altLang="en-US" sz="2800">
                <a:solidFill>
                  <a:schemeClr val="tx1">
                    <a:tint val="75000"/>
                  </a:schemeClr>
                </a:solidFill>
                <a:latin typeface="Arial" pitchFamily="34" charset="0"/>
                <a:cs typeface="Arial" pitchFamily="34" charset="0"/>
              </a:rPr>
              <a:t>                                            </a:t>
            </a:r>
          </a:p>
        </p:txBody>
      </p:sp>
      <p:pic>
        <p:nvPicPr>
          <p:cNvPr id="31748" name="Picture 2"/>
          <p:cNvPicPr>
            <a:picLocks noGrp="1" noChangeAspect="1" noChangeArrowheads="1"/>
          </p:cNvPicPr>
          <p:nvPr>
            <p:ph idx="1"/>
          </p:nvPr>
        </p:nvPicPr>
        <p:blipFill>
          <a:blip r:embed="rId3" cstate="print"/>
          <a:srcRect l="35707" t="16542" r="33891" b="7091"/>
          <a:stretch>
            <a:fillRect/>
          </a:stretch>
        </p:blipFill>
        <p:spPr>
          <a:xfrm>
            <a:off x="5364088" y="1600595"/>
            <a:ext cx="2036532" cy="2836517"/>
          </a:xfrm>
          <a:noFill/>
        </p:spPr>
      </p:pic>
      <p:sp>
        <p:nvSpPr>
          <p:cNvPr id="20485" name="TextBox 4"/>
          <p:cNvSpPr txBox="1">
            <a:spLocks noChangeArrowheads="1"/>
          </p:cNvSpPr>
          <p:nvPr/>
        </p:nvSpPr>
        <p:spPr bwMode="auto">
          <a:xfrm>
            <a:off x="250825" y="333375"/>
            <a:ext cx="8713788" cy="461665"/>
          </a:xfrm>
          <a:prstGeom prst="rect">
            <a:avLst/>
          </a:prstGeom>
          <a:noFill/>
          <a:ln w="9525">
            <a:noFill/>
            <a:miter lim="800000"/>
            <a:headEnd/>
            <a:tailEnd/>
          </a:ln>
        </p:spPr>
        <p:txBody>
          <a:bodyPr>
            <a:spAutoFit/>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solidFill>
                  <a:schemeClr val="accent6">
                    <a:lumMod val="75000"/>
                  </a:schemeClr>
                </a:solidFill>
                <a:latin typeface="Arial" pitchFamily="34" charset="0"/>
                <a:cs typeface="Arial" pitchFamily="34" charset="0"/>
              </a:rPr>
              <a:t>Public Bodies (Joint Working) (Scotland) Act 2014</a:t>
            </a:r>
          </a:p>
        </p:txBody>
      </p:sp>
      <p:sp>
        <p:nvSpPr>
          <p:cNvPr id="9" name="TextBox 4"/>
          <p:cNvSpPr txBox="1">
            <a:spLocks noChangeArrowheads="1"/>
          </p:cNvSpPr>
          <p:nvPr/>
        </p:nvSpPr>
        <p:spPr bwMode="auto">
          <a:xfrm>
            <a:off x="403225" y="980728"/>
            <a:ext cx="8345239" cy="461665"/>
          </a:xfrm>
          <a:prstGeom prst="rect">
            <a:avLst/>
          </a:prstGeom>
          <a:noFill/>
          <a:ln w="9525">
            <a:noFill/>
            <a:miter lim="800000"/>
            <a:headEnd/>
            <a:tailEnd/>
          </a:ln>
        </p:spPr>
        <p:txBody>
          <a:bodyPr wrap="square">
            <a:spAutoFit/>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solidFill>
                  <a:schemeClr val="accent6">
                    <a:lumMod val="75000"/>
                  </a:schemeClr>
                </a:solidFill>
                <a:latin typeface="+mj-lt"/>
              </a:rPr>
              <a:t>Healthy </a:t>
            </a:r>
            <a:r>
              <a:rPr lang="en-GB" altLang="en-US" dirty="0">
                <a:solidFill>
                  <a:schemeClr val="accent6">
                    <a:lumMod val="75000"/>
                  </a:schemeClr>
                </a:solidFill>
                <a:latin typeface="+mj-lt"/>
              </a:rPr>
              <a:t>Organisational Culture</a:t>
            </a:r>
            <a:endParaRPr lang="en-GB" dirty="0">
              <a:solidFill>
                <a:schemeClr val="accent6">
                  <a:lumMod val="75000"/>
                </a:schemeClr>
              </a:solidFill>
              <a:latin typeface="+mj-lt"/>
            </a:endParaRPr>
          </a:p>
        </p:txBody>
      </p:sp>
      <p:sp>
        <p:nvSpPr>
          <p:cNvPr id="7" name="Rectangle 3"/>
          <p:cNvSpPr txBox="1">
            <a:spLocks/>
          </p:cNvSpPr>
          <p:nvPr/>
        </p:nvSpPr>
        <p:spPr bwMode="auto">
          <a:xfrm>
            <a:off x="4572000" y="4364434"/>
            <a:ext cx="3600400" cy="1872878"/>
          </a:xfrm>
          <a:prstGeom prst="rect">
            <a:avLst/>
          </a:prstGeom>
          <a:noFill/>
          <a:ln w="9525">
            <a:noFill/>
            <a:miter lim="800000"/>
            <a:headEnd/>
            <a:tailEnd/>
          </a:ln>
        </p:spPr>
        <p:txBody>
          <a:bodyPr/>
          <a:lstStyle/>
          <a:p>
            <a:pPr>
              <a:spcBef>
                <a:spcPct val="20000"/>
              </a:spcBef>
              <a:buFont typeface="Arial" charset="0"/>
              <a:buNone/>
              <a:defRPr/>
            </a:pPr>
            <a:r>
              <a:rPr lang="en-GB" altLang="en-US" sz="1400" b="0" dirty="0">
                <a:solidFill>
                  <a:schemeClr val="tx2"/>
                </a:solidFill>
                <a:latin typeface="Calibri" pitchFamily="34" charset="0"/>
              </a:rPr>
              <a:t>                                            </a:t>
            </a:r>
          </a:p>
          <a:p>
            <a:pPr>
              <a:spcBef>
                <a:spcPct val="20000"/>
              </a:spcBef>
              <a:buFont typeface="Arial" charset="0"/>
              <a:buNone/>
              <a:defRPr/>
            </a:pPr>
            <a:r>
              <a:rPr lang="en-GB" sz="1400" b="0" dirty="0">
                <a:solidFill>
                  <a:schemeClr val="tx2"/>
                </a:solidFill>
                <a:latin typeface="Calibri" pitchFamily="34" charset="0"/>
              </a:rPr>
              <a:t>We will respond to the needs of the people we care for, adapt to new, improved ways of working, and work seamlessly, with colleagues and partner organisations. </a:t>
            </a:r>
          </a:p>
          <a:p>
            <a:pPr>
              <a:spcBef>
                <a:spcPct val="20000"/>
              </a:spcBef>
              <a:buFont typeface="Arial" charset="0"/>
              <a:buNone/>
              <a:defRPr/>
            </a:pPr>
            <a:endParaRPr lang="en-GB" sz="1400" b="0" dirty="0">
              <a:solidFill>
                <a:schemeClr val="tx2"/>
              </a:solidFill>
              <a:latin typeface="Calibri" pitchFamily="34" charset="0"/>
            </a:endParaRPr>
          </a:p>
          <a:p>
            <a:pPr>
              <a:spcBef>
                <a:spcPct val="20000"/>
              </a:spcBef>
              <a:buFont typeface="Arial" charset="0"/>
              <a:buNone/>
              <a:defRPr/>
            </a:pPr>
            <a:r>
              <a:rPr lang="en-GB" sz="1400" b="0" dirty="0">
                <a:solidFill>
                  <a:schemeClr val="tx2"/>
                </a:solidFill>
                <a:latin typeface="Calibri" pitchFamily="34" charset="0"/>
              </a:rPr>
              <a:t>Together, we will create a great place to work and deliver a high quality healthcare service which is among the best in the world.</a:t>
            </a:r>
            <a:endParaRPr lang="en-GB" altLang="en-US" sz="1400" b="0" dirty="0">
              <a:solidFill>
                <a:schemeClr val="tx2"/>
              </a:solidFill>
              <a:latin typeface="Calibri" pitchFamily="34" charset="0"/>
            </a:endParaRPr>
          </a:p>
          <a:p>
            <a:pPr>
              <a:spcBef>
                <a:spcPct val="20000"/>
              </a:spcBef>
              <a:buFont typeface="Arial" charset="0"/>
              <a:buNone/>
              <a:defRPr/>
            </a:pPr>
            <a:endParaRPr lang="en-GB" altLang="en-US" sz="1400" b="0" dirty="0">
              <a:solidFill>
                <a:schemeClr val="tx2"/>
              </a:solidFill>
              <a:latin typeface="Calibri" pitchFamily="34" charset="0"/>
            </a:endParaRPr>
          </a:p>
        </p:txBody>
      </p:sp>
      <p:pic>
        <p:nvPicPr>
          <p:cNvPr id="8" name="Picture 2"/>
          <p:cNvPicPr>
            <a:picLocks noChangeAspect="1" noChangeArrowheads="1"/>
          </p:cNvPicPr>
          <p:nvPr/>
        </p:nvPicPr>
        <p:blipFill>
          <a:blip r:embed="rId4" cstate="print"/>
          <a:srcRect l="34193" t="18084" r="33702" b="4739"/>
          <a:stretch>
            <a:fillRect/>
          </a:stretch>
        </p:blipFill>
        <p:spPr bwMode="auto">
          <a:xfrm>
            <a:off x="755576" y="1556760"/>
            <a:ext cx="2160024" cy="2880352"/>
          </a:xfrm>
          <a:prstGeom prst="rect">
            <a:avLst/>
          </a:prstGeom>
          <a:noFill/>
          <a:ln w="9525">
            <a:noFill/>
            <a:miter lim="800000"/>
            <a:headEnd/>
            <a:tailEnd/>
          </a:ln>
        </p:spPr>
      </p:pic>
      <p:sp>
        <p:nvSpPr>
          <p:cNvPr id="10" name="Rectangle 9"/>
          <p:cNvSpPr/>
          <p:nvPr/>
        </p:nvSpPr>
        <p:spPr>
          <a:xfrm>
            <a:off x="251520" y="4869160"/>
            <a:ext cx="3744416" cy="1169551"/>
          </a:xfrm>
          <a:prstGeom prst="rect">
            <a:avLst/>
          </a:prstGeom>
        </p:spPr>
        <p:txBody>
          <a:bodyPr wrap="square">
            <a:spAutoFit/>
          </a:bodyPr>
          <a:lstStyle/>
          <a:p>
            <a:r>
              <a:rPr lang="en-GB" sz="1400" b="0" dirty="0" smtClean="0">
                <a:solidFill>
                  <a:schemeClr val="tx2"/>
                </a:solidFill>
                <a:latin typeface="Calibri" pitchFamily="34" charset="0"/>
              </a:rPr>
              <a:t>People who work in health and social care services feel engaged with the work they do and are supported to continuously improve the information, support, care and treatment they provide.</a:t>
            </a:r>
            <a:endParaRPr lang="en-GB" sz="1400" b="0" dirty="0">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2"/>
          <p:cNvSpPr>
            <a:spLocks noChangeArrowheads="1"/>
          </p:cNvSpPr>
          <p:nvPr/>
        </p:nvSpPr>
        <p:spPr bwMode="auto">
          <a:xfrm>
            <a:off x="107504" y="1124745"/>
            <a:ext cx="2736999" cy="646906"/>
          </a:xfrm>
          <a:prstGeom prst="rect">
            <a:avLst/>
          </a:prstGeom>
          <a:solidFill>
            <a:srgbClr val="99CCFF"/>
          </a:solidFill>
          <a:ln w="25400" algn="ctr">
            <a:solidFill>
              <a:srgbClr val="385D8A"/>
            </a:solidFill>
            <a:miter lim="800000"/>
            <a:headEnd/>
            <a:tailEnd/>
          </a:ln>
        </p:spPr>
        <p:txBody>
          <a:bodyPr anchor="ctr"/>
          <a:lstStyle/>
          <a:p>
            <a:pPr algn="ctr" eaLnBrk="1" hangingPunct="1"/>
            <a:r>
              <a:rPr lang="en-GB" b="1" dirty="0">
                <a:solidFill>
                  <a:schemeClr val="accent6">
                    <a:lumMod val="75000"/>
                  </a:schemeClr>
                </a:solidFill>
                <a:latin typeface="Calibri" pitchFamily="34" charset="0"/>
                <a:ea typeface="ＭＳ Ｐゴシック" pitchFamily="34" charset="-128"/>
              </a:rPr>
              <a:t>Staff </a:t>
            </a:r>
            <a:r>
              <a:rPr lang="en-GB" b="1" dirty="0" smtClean="0">
                <a:solidFill>
                  <a:schemeClr val="accent6">
                    <a:lumMod val="75000"/>
                  </a:schemeClr>
                </a:solidFill>
                <a:latin typeface="Calibri" pitchFamily="34" charset="0"/>
                <a:ea typeface="ＭＳ Ｐゴシック" pitchFamily="34" charset="-128"/>
              </a:rPr>
              <a:t>Governance Standards</a:t>
            </a:r>
            <a:endParaRPr lang="en-GB" b="1" dirty="0">
              <a:solidFill>
                <a:schemeClr val="accent6">
                  <a:lumMod val="75000"/>
                </a:schemeClr>
              </a:solidFill>
              <a:latin typeface="Calibri" pitchFamily="34" charset="0"/>
              <a:ea typeface="ＭＳ Ｐゴシック" pitchFamily="34" charset="-128"/>
            </a:endParaRPr>
          </a:p>
        </p:txBody>
      </p:sp>
      <p:sp>
        <p:nvSpPr>
          <p:cNvPr id="19460" name="Oval 14"/>
          <p:cNvSpPr>
            <a:spLocks noChangeArrowheads="1"/>
          </p:cNvSpPr>
          <p:nvPr/>
        </p:nvSpPr>
        <p:spPr bwMode="auto">
          <a:xfrm>
            <a:off x="250825" y="2205038"/>
            <a:ext cx="2017713" cy="431800"/>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dirty="0">
                <a:solidFill>
                  <a:schemeClr val="accent6">
                    <a:lumMod val="75000"/>
                  </a:schemeClr>
                </a:solidFill>
                <a:latin typeface="Calibri" pitchFamily="34" charset="0"/>
                <a:ea typeface="ＭＳ Ｐゴシック" pitchFamily="34" charset="-128"/>
              </a:rPr>
              <a:t>Informed</a:t>
            </a:r>
          </a:p>
        </p:txBody>
      </p:sp>
      <p:sp>
        <p:nvSpPr>
          <p:cNvPr id="19461" name="AutoShape 5"/>
          <p:cNvSpPr>
            <a:spLocks noChangeArrowheads="1"/>
          </p:cNvSpPr>
          <p:nvPr/>
        </p:nvSpPr>
        <p:spPr bwMode="auto">
          <a:xfrm>
            <a:off x="1205905" y="1844675"/>
            <a:ext cx="485775" cy="287338"/>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19462" name="Oval 15"/>
          <p:cNvSpPr>
            <a:spLocks noChangeArrowheads="1"/>
          </p:cNvSpPr>
          <p:nvPr/>
        </p:nvSpPr>
        <p:spPr bwMode="auto">
          <a:xfrm>
            <a:off x="179388" y="2708275"/>
            <a:ext cx="2089150" cy="649288"/>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solidFill>
                  <a:schemeClr val="accent6">
                    <a:lumMod val="75000"/>
                  </a:schemeClr>
                </a:solidFill>
                <a:latin typeface="Calibri" pitchFamily="34" charset="0"/>
                <a:ea typeface="ＭＳ Ｐゴシック" pitchFamily="34" charset="-128"/>
              </a:rPr>
              <a:t>Involved in Decisions</a:t>
            </a:r>
          </a:p>
        </p:txBody>
      </p:sp>
      <p:sp>
        <p:nvSpPr>
          <p:cNvPr id="19463" name="Oval 16"/>
          <p:cNvSpPr>
            <a:spLocks noChangeArrowheads="1"/>
          </p:cNvSpPr>
          <p:nvPr/>
        </p:nvSpPr>
        <p:spPr bwMode="auto">
          <a:xfrm>
            <a:off x="179388" y="3573463"/>
            <a:ext cx="2305050" cy="576262"/>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dirty="0">
                <a:solidFill>
                  <a:schemeClr val="accent6">
                    <a:lumMod val="75000"/>
                  </a:schemeClr>
                </a:solidFill>
                <a:latin typeface="Calibri" pitchFamily="34" charset="0"/>
                <a:ea typeface="ＭＳ Ｐゴシック" pitchFamily="34" charset="-128"/>
              </a:rPr>
              <a:t>Appropriately</a:t>
            </a:r>
            <a:r>
              <a:rPr lang="en-GB" sz="1800" b="1" dirty="0">
                <a:latin typeface="Calibri" pitchFamily="34" charset="0"/>
                <a:ea typeface="ＭＳ Ｐゴシック" pitchFamily="34" charset="-128"/>
              </a:rPr>
              <a:t> </a:t>
            </a:r>
            <a:r>
              <a:rPr lang="en-GB" sz="1800" b="1" dirty="0">
                <a:solidFill>
                  <a:schemeClr val="accent6">
                    <a:lumMod val="75000"/>
                  </a:schemeClr>
                </a:solidFill>
                <a:latin typeface="Calibri" pitchFamily="34" charset="0"/>
                <a:ea typeface="ＭＳ Ｐゴシック" pitchFamily="34" charset="-128"/>
              </a:rPr>
              <a:t>Trained</a:t>
            </a:r>
          </a:p>
        </p:txBody>
      </p:sp>
      <p:sp>
        <p:nvSpPr>
          <p:cNvPr id="19464" name="Oval 17"/>
          <p:cNvSpPr>
            <a:spLocks noChangeArrowheads="1"/>
          </p:cNvSpPr>
          <p:nvPr/>
        </p:nvSpPr>
        <p:spPr bwMode="auto">
          <a:xfrm>
            <a:off x="250825" y="4292600"/>
            <a:ext cx="2160588" cy="720725"/>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dirty="0">
                <a:solidFill>
                  <a:schemeClr val="accent6">
                    <a:lumMod val="75000"/>
                  </a:schemeClr>
                </a:solidFill>
                <a:latin typeface="Calibri" pitchFamily="34" charset="0"/>
                <a:ea typeface="ＭＳ Ｐゴシック" pitchFamily="34" charset="-128"/>
              </a:rPr>
              <a:t>Safe Environment</a:t>
            </a:r>
          </a:p>
        </p:txBody>
      </p:sp>
      <p:sp>
        <p:nvSpPr>
          <p:cNvPr id="19465" name="Oval 18"/>
          <p:cNvSpPr>
            <a:spLocks noChangeArrowheads="1"/>
          </p:cNvSpPr>
          <p:nvPr/>
        </p:nvSpPr>
        <p:spPr bwMode="auto">
          <a:xfrm>
            <a:off x="179388" y="5157788"/>
            <a:ext cx="2160587" cy="647700"/>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solidFill>
                  <a:schemeClr val="accent6">
                    <a:lumMod val="75000"/>
                  </a:schemeClr>
                </a:solidFill>
                <a:latin typeface="Calibri" pitchFamily="34" charset="0"/>
                <a:ea typeface="ＭＳ Ｐゴシック" pitchFamily="34" charset="-128"/>
              </a:rPr>
              <a:t>Treated Equally</a:t>
            </a:r>
          </a:p>
        </p:txBody>
      </p:sp>
      <p:sp>
        <p:nvSpPr>
          <p:cNvPr id="19466" name="Text Box 10"/>
          <p:cNvSpPr txBox="1">
            <a:spLocks noChangeArrowheads="1"/>
          </p:cNvSpPr>
          <p:nvPr/>
        </p:nvSpPr>
        <p:spPr bwMode="auto">
          <a:xfrm>
            <a:off x="6156325" y="1484313"/>
            <a:ext cx="2808288" cy="396875"/>
          </a:xfrm>
          <a:prstGeom prst="rect">
            <a:avLst/>
          </a:prstGeom>
          <a:noFill/>
          <a:ln w="9525">
            <a:noFill/>
            <a:miter lim="800000"/>
            <a:headEnd/>
            <a:tailEnd/>
          </a:ln>
        </p:spPr>
        <p:txBody>
          <a:bodyPr>
            <a:spAutoFit/>
          </a:bodyPr>
          <a:lstStyle/>
          <a:p>
            <a:pPr eaLnBrk="1" hangingPunct="1">
              <a:spcBef>
                <a:spcPct val="50000"/>
              </a:spcBef>
            </a:pPr>
            <a:r>
              <a:rPr lang="en-GB" b="1"/>
              <a:t>         </a:t>
            </a:r>
          </a:p>
        </p:txBody>
      </p:sp>
      <p:sp>
        <p:nvSpPr>
          <p:cNvPr id="19467" name="Oval 6"/>
          <p:cNvSpPr>
            <a:spLocks noChangeArrowheads="1"/>
          </p:cNvSpPr>
          <p:nvPr/>
        </p:nvSpPr>
        <p:spPr bwMode="auto">
          <a:xfrm>
            <a:off x="5724525" y="2205038"/>
            <a:ext cx="3095625" cy="7207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solidFill>
                  <a:schemeClr val="accent6">
                    <a:lumMod val="75000"/>
                  </a:schemeClr>
                </a:solidFill>
                <a:latin typeface="Calibri" pitchFamily="34" charset="0"/>
                <a:ea typeface="ＭＳ Ｐゴシック" pitchFamily="34" charset="-128"/>
              </a:rPr>
              <a:t>1.</a:t>
            </a:r>
            <a:endParaRPr lang="en-GB" b="1" dirty="0">
              <a:solidFill>
                <a:schemeClr val="accent6">
                  <a:lumMod val="75000"/>
                </a:schemeClr>
              </a:solidFill>
              <a:latin typeface="Calibri" pitchFamily="34" charset="0"/>
              <a:ea typeface="ＭＳ Ｐゴシック" pitchFamily="34" charset="-128"/>
            </a:endParaRPr>
          </a:p>
        </p:txBody>
      </p:sp>
      <p:sp>
        <p:nvSpPr>
          <p:cNvPr id="19468" name="Rectangle 12"/>
          <p:cNvSpPr>
            <a:spLocks noChangeArrowheads="1"/>
          </p:cNvSpPr>
          <p:nvPr/>
        </p:nvSpPr>
        <p:spPr bwMode="auto">
          <a:xfrm>
            <a:off x="6012160" y="1196752"/>
            <a:ext cx="2807990" cy="647923"/>
          </a:xfrm>
          <a:prstGeom prst="rect">
            <a:avLst/>
          </a:prstGeom>
          <a:solidFill>
            <a:srgbClr val="99CCFF"/>
          </a:solidFill>
          <a:ln w="9525">
            <a:solidFill>
              <a:schemeClr val="tx1"/>
            </a:solidFill>
            <a:miter lim="800000"/>
            <a:headEnd/>
            <a:tailEnd/>
          </a:ln>
        </p:spPr>
        <p:txBody>
          <a:bodyPr wrap="none" anchor="ctr"/>
          <a:lstStyle/>
          <a:p>
            <a:pPr algn="ctr" eaLnBrk="1" hangingPunct="1"/>
            <a:r>
              <a:rPr lang="en-GB" dirty="0" smtClean="0">
                <a:solidFill>
                  <a:schemeClr val="accent6">
                    <a:lumMod val="75000"/>
                  </a:schemeClr>
                </a:solidFill>
                <a:latin typeface="Calibri" pitchFamily="34" charset="0"/>
              </a:rPr>
              <a:t>Local</a:t>
            </a:r>
            <a:r>
              <a:rPr lang="en-GB" b="1" dirty="0" smtClean="0">
                <a:solidFill>
                  <a:schemeClr val="accent6">
                    <a:lumMod val="75000"/>
                  </a:schemeClr>
                </a:solidFill>
                <a:latin typeface="Calibri" pitchFamily="34" charset="0"/>
              </a:rPr>
              <a:t> </a:t>
            </a:r>
            <a:r>
              <a:rPr lang="en-GB" b="1" dirty="0">
                <a:solidFill>
                  <a:schemeClr val="accent6">
                    <a:lumMod val="75000"/>
                  </a:schemeClr>
                </a:solidFill>
                <a:latin typeface="Calibri" pitchFamily="34" charset="0"/>
              </a:rPr>
              <a:t>Values</a:t>
            </a:r>
          </a:p>
        </p:txBody>
      </p:sp>
      <p:sp>
        <p:nvSpPr>
          <p:cNvPr id="19469" name="AutoShape 13"/>
          <p:cNvSpPr>
            <a:spLocks noChangeArrowheads="1"/>
          </p:cNvSpPr>
          <p:nvPr/>
        </p:nvSpPr>
        <p:spPr bwMode="auto">
          <a:xfrm>
            <a:off x="7164388" y="1916113"/>
            <a:ext cx="485775" cy="287337"/>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19470" name="Oval 6"/>
          <p:cNvSpPr>
            <a:spLocks noChangeArrowheads="1"/>
          </p:cNvSpPr>
          <p:nvPr/>
        </p:nvSpPr>
        <p:spPr bwMode="auto">
          <a:xfrm>
            <a:off x="5724525" y="3068638"/>
            <a:ext cx="3167063" cy="792162"/>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solidFill>
                  <a:schemeClr val="accent6">
                    <a:lumMod val="75000"/>
                  </a:schemeClr>
                </a:solidFill>
                <a:latin typeface="Calibri" pitchFamily="34" charset="0"/>
                <a:ea typeface="ＭＳ Ｐゴシック" pitchFamily="34" charset="-128"/>
              </a:rPr>
              <a:t>2.</a:t>
            </a:r>
            <a:endParaRPr lang="en-GB" b="1" dirty="0">
              <a:solidFill>
                <a:schemeClr val="accent6">
                  <a:lumMod val="75000"/>
                </a:schemeClr>
              </a:solidFill>
              <a:latin typeface="Calibri" pitchFamily="34" charset="0"/>
              <a:ea typeface="ＭＳ Ｐゴシック" pitchFamily="34" charset="-128"/>
            </a:endParaRPr>
          </a:p>
        </p:txBody>
      </p:sp>
      <p:sp>
        <p:nvSpPr>
          <p:cNvPr id="19471" name="Oval 6"/>
          <p:cNvSpPr>
            <a:spLocks noChangeArrowheads="1"/>
          </p:cNvSpPr>
          <p:nvPr/>
        </p:nvSpPr>
        <p:spPr bwMode="auto">
          <a:xfrm>
            <a:off x="5724525" y="4005263"/>
            <a:ext cx="3167063" cy="9366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solidFill>
                  <a:schemeClr val="accent6">
                    <a:lumMod val="75000"/>
                  </a:schemeClr>
                </a:solidFill>
                <a:latin typeface="Calibri" pitchFamily="34" charset="0"/>
                <a:ea typeface="ＭＳ Ｐゴシック" pitchFamily="34" charset="-128"/>
              </a:rPr>
              <a:t>3.</a:t>
            </a:r>
            <a:endParaRPr lang="en-GB" b="1" dirty="0">
              <a:solidFill>
                <a:schemeClr val="accent6">
                  <a:lumMod val="75000"/>
                </a:schemeClr>
              </a:solidFill>
              <a:latin typeface="Calibri" pitchFamily="34" charset="0"/>
              <a:ea typeface="ＭＳ Ｐゴシック" pitchFamily="34" charset="-128"/>
            </a:endParaRPr>
          </a:p>
        </p:txBody>
      </p:sp>
      <p:sp>
        <p:nvSpPr>
          <p:cNvPr id="19472" name="Oval 6"/>
          <p:cNvSpPr>
            <a:spLocks noChangeArrowheads="1"/>
          </p:cNvSpPr>
          <p:nvPr/>
        </p:nvSpPr>
        <p:spPr bwMode="auto">
          <a:xfrm>
            <a:off x="5724525" y="5013325"/>
            <a:ext cx="3382963" cy="9366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solidFill>
                  <a:schemeClr val="accent6">
                    <a:lumMod val="75000"/>
                  </a:schemeClr>
                </a:solidFill>
                <a:latin typeface="Calibri" pitchFamily="34" charset="0"/>
                <a:ea typeface="ＭＳ Ｐゴシック" pitchFamily="34" charset="-128"/>
              </a:rPr>
              <a:t>4.</a:t>
            </a:r>
            <a:endParaRPr lang="en-GB" b="1" dirty="0">
              <a:solidFill>
                <a:schemeClr val="accent6">
                  <a:lumMod val="75000"/>
                </a:schemeClr>
              </a:solidFill>
              <a:latin typeface="Calibri" pitchFamily="34" charset="0"/>
              <a:ea typeface="ＭＳ Ｐゴシック" pitchFamily="34" charset="-128"/>
            </a:endParaRPr>
          </a:p>
        </p:txBody>
      </p:sp>
      <p:sp>
        <p:nvSpPr>
          <p:cNvPr id="19473" name="Line 17"/>
          <p:cNvSpPr>
            <a:spLocks noChangeShapeType="1"/>
          </p:cNvSpPr>
          <p:nvPr/>
        </p:nvSpPr>
        <p:spPr bwMode="auto">
          <a:xfrm flipV="1">
            <a:off x="2268538" y="3573463"/>
            <a:ext cx="1582737" cy="360362"/>
          </a:xfrm>
          <a:prstGeom prst="line">
            <a:avLst/>
          </a:prstGeom>
          <a:noFill/>
          <a:ln w="9525">
            <a:solidFill>
              <a:schemeClr val="tx1"/>
            </a:solidFill>
            <a:round/>
            <a:headEnd/>
            <a:tailEnd type="triangle" w="med" len="med"/>
          </a:ln>
        </p:spPr>
        <p:txBody>
          <a:bodyPr/>
          <a:lstStyle/>
          <a:p>
            <a:endParaRPr lang="en-GB"/>
          </a:p>
        </p:txBody>
      </p:sp>
      <p:sp>
        <p:nvSpPr>
          <p:cNvPr id="19474" name="Line 18"/>
          <p:cNvSpPr>
            <a:spLocks noChangeShapeType="1"/>
          </p:cNvSpPr>
          <p:nvPr/>
        </p:nvSpPr>
        <p:spPr bwMode="auto">
          <a:xfrm flipV="1">
            <a:off x="2195513" y="3573463"/>
            <a:ext cx="1728787" cy="1079500"/>
          </a:xfrm>
          <a:prstGeom prst="line">
            <a:avLst/>
          </a:prstGeom>
          <a:noFill/>
          <a:ln w="9525">
            <a:solidFill>
              <a:schemeClr val="tx1"/>
            </a:solidFill>
            <a:round/>
            <a:headEnd/>
            <a:tailEnd type="triangle" w="med" len="med"/>
          </a:ln>
        </p:spPr>
        <p:txBody>
          <a:bodyPr/>
          <a:lstStyle/>
          <a:p>
            <a:endParaRPr lang="en-GB"/>
          </a:p>
        </p:txBody>
      </p:sp>
      <p:sp>
        <p:nvSpPr>
          <p:cNvPr id="19475" name="Line 19"/>
          <p:cNvSpPr>
            <a:spLocks noChangeShapeType="1"/>
          </p:cNvSpPr>
          <p:nvPr/>
        </p:nvSpPr>
        <p:spPr bwMode="auto">
          <a:xfrm flipV="1">
            <a:off x="2339975" y="3573463"/>
            <a:ext cx="1584325" cy="1943100"/>
          </a:xfrm>
          <a:prstGeom prst="line">
            <a:avLst/>
          </a:prstGeom>
          <a:noFill/>
          <a:ln w="9525">
            <a:solidFill>
              <a:schemeClr val="tx1"/>
            </a:solidFill>
            <a:round/>
            <a:headEnd/>
            <a:tailEnd type="triangle" w="med" len="med"/>
          </a:ln>
        </p:spPr>
        <p:txBody>
          <a:bodyPr/>
          <a:lstStyle/>
          <a:p>
            <a:endParaRPr lang="en-GB"/>
          </a:p>
        </p:txBody>
      </p:sp>
      <p:sp>
        <p:nvSpPr>
          <p:cNvPr id="19476" name="Line 20"/>
          <p:cNvSpPr>
            <a:spLocks noChangeShapeType="1"/>
          </p:cNvSpPr>
          <p:nvPr/>
        </p:nvSpPr>
        <p:spPr bwMode="auto">
          <a:xfrm>
            <a:off x="2268538" y="2420938"/>
            <a:ext cx="1655762" cy="1152525"/>
          </a:xfrm>
          <a:prstGeom prst="line">
            <a:avLst/>
          </a:prstGeom>
          <a:noFill/>
          <a:ln w="9525">
            <a:solidFill>
              <a:schemeClr val="tx1"/>
            </a:solidFill>
            <a:round/>
            <a:headEnd/>
            <a:tailEnd type="triangle" w="med" len="med"/>
          </a:ln>
        </p:spPr>
        <p:txBody>
          <a:bodyPr/>
          <a:lstStyle/>
          <a:p>
            <a:endParaRPr lang="en-GB"/>
          </a:p>
        </p:txBody>
      </p:sp>
      <p:sp>
        <p:nvSpPr>
          <p:cNvPr id="19477" name="Line 21"/>
          <p:cNvSpPr>
            <a:spLocks noChangeShapeType="1"/>
          </p:cNvSpPr>
          <p:nvPr/>
        </p:nvSpPr>
        <p:spPr bwMode="auto">
          <a:xfrm flipH="1">
            <a:off x="3924300" y="2636838"/>
            <a:ext cx="1800225" cy="936625"/>
          </a:xfrm>
          <a:prstGeom prst="line">
            <a:avLst/>
          </a:prstGeom>
          <a:noFill/>
          <a:ln w="9525">
            <a:solidFill>
              <a:schemeClr val="tx1"/>
            </a:solidFill>
            <a:round/>
            <a:headEnd/>
            <a:tailEnd type="triangle" w="med" len="med"/>
          </a:ln>
        </p:spPr>
        <p:txBody>
          <a:bodyPr/>
          <a:lstStyle/>
          <a:p>
            <a:endParaRPr lang="en-GB"/>
          </a:p>
        </p:txBody>
      </p:sp>
      <p:sp>
        <p:nvSpPr>
          <p:cNvPr id="19478" name="Line 22"/>
          <p:cNvSpPr>
            <a:spLocks noChangeShapeType="1"/>
          </p:cNvSpPr>
          <p:nvPr/>
        </p:nvSpPr>
        <p:spPr bwMode="auto">
          <a:xfrm flipH="1">
            <a:off x="3851275" y="3500438"/>
            <a:ext cx="1873250" cy="73025"/>
          </a:xfrm>
          <a:prstGeom prst="line">
            <a:avLst/>
          </a:prstGeom>
          <a:noFill/>
          <a:ln w="9525">
            <a:solidFill>
              <a:schemeClr val="tx1"/>
            </a:solidFill>
            <a:round/>
            <a:headEnd/>
            <a:tailEnd type="triangle" w="med" len="med"/>
          </a:ln>
        </p:spPr>
        <p:txBody>
          <a:bodyPr/>
          <a:lstStyle/>
          <a:p>
            <a:endParaRPr lang="en-GB"/>
          </a:p>
        </p:txBody>
      </p:sp>
      <p:sp>
        <p:nvSpPr>
          <p:cNvPr id="19479" name="Line 23"/>
          <p:cNvSpPr>
            <a:spLocks noChangeShapeType="1"/>
          </p:cNvSpPr>
          <p:nvPr/>
        </p:nvSpPr>
        <p:spPr bwMode="auto">
          <a:xfrm flipH="1" flipV="1">
            <a:off x="3851275" y="3573463"/>
            <a:ext cx="1873250" cy="935037"/>
          </a:xfrm>
          <a:prstGeom prst="line">
            <a:avLst/>
          </a:prstGeom>
          <a:noFill/>
          <a:ln w="9525">
            <a:solidFill>
              <a:schemeClr val="tx1"/>
            </a:solidFill>
            <a:round/>
            <a:headEnd/>
            <a:tailEnd type="triangle" w="med" len="med"/>
          </a:ln>
        </p:spPr>
        <p:txBody>
          <a:bodyPr/>
          <a:lstStyle/>
          <a:p>
            <a:endParaRPr lang="en-GB"/>
          </a:p>
        </p:txBody>
      </p:sp>
      <p:sp>
        <p:nvSpPr>
          <p:cNvPr id="19480" name="Line 24"/>
          <p:cNvSpPr>
            <a:spLocks noChangeShapeType="1"/>
          </p:cNvSpPr>
          <p:nvPr/>
        </p:nvSpPr>
        <p:spPr bwMode="auto">
          <a:xfrm flipH="1" flipV="1">
            <a:off x="3851275" y="3573463"/>
            <a:ext cx="1873250" cy="1871662"/>
          </a:xfrm>
          <a:prstGeom prst="line">
            <a:avLst/>
          </a:prstGeom>
          <a:noFill/>
          <a:ln w="9525">
            <a:solidFill>
              <a:schemeClr val="tx1"/>
            </a:solidFill>
            <a:round/>
            <a:headEnd/>
            <a:tailEnd type="triangle" w="med" len="med"/>
          </a:ln>
        </p:spPr>
        <p:txBody>
          <a:bodyPr/>
          <a:lstStyle/>
          <a:p>
            <a:endParaRPr lang="en-GB"/>
          </a:p>
        </p:txBody>
      </p:sp>
      <p:sp>
        <p:nvSpPr>
          <p:cNvPr id="19481" name="Line 25"/>
          <p:cNvSpPr>
            <a:spLocks noChangeShapeType="1"/>
          </p:cNvSpPr>
          <p:nvPr/>
        </p:nvSpPr>
        <p:spPr bwMode="auto">
          <a:xfrm>
            <a:off x="2268538" y="3068638"/>
            <a:ext cx="1655762" cy="576262"/>
          </a:xfrm>
          <a:prstGeom prst="line">
            <a:avLst/>
          </a:prstGeom>
          <a:noFill/>
          <a:ln w="9525">
            <a:solidFill>
              <a:schemeClr val="tx1"/>
            </a:solidFill>
            <a:round/>
            <a:headEnd/>
            <a:tailEnd type="triangle" w="med" len="med"/>
          </a:ln>
        </p:spPr>
        <p:txBody>
          <a:bodyPr/>
          <a:lstStyle/>
          <a:p>
            <a:endParaRPr lang="en-GB"/>
          </a:p>
        </p:txBody>
      </p:sp>
      <p:pic>
        <p:nvPicPr>
          <p:cNvPr id="28" name="Picture 2" descr="https://encrypted-tbn3.gstatic.com/images?q=tbn:ANd9GcSSu-muMV4w2_4uO-Ozv_Pd-no1U-raNvBsohqgo4j58hMQ3qhPyW96NQ">
            <a:hlinkClick r:id="rId3"/>
          </p:cNvPr>
          <p:cNvPicPr>
            <a:picLocks noChangeAspect="1" noChangeArrowheads="1"/>
          </p:cNvPicPr>
          <p:nvPr/>
        </p:nvPicPr>
        <p:blipFill>
          <a:blip r:embed="rId4" r:link="rId5" cstate="print">
            <a:clrChange>
              <a:clrFrom>
                <a:srgbClr val="FFFFFF"/>
              </a:clrFrom>
              <a:clrTo>
                <a:srgbClr val="FFFFFF">
                  <a:alpha val="0"/>
                </a:srgbClr>
              </a:clrTo>
            </a:clrChange>
          </a:blip>
          <a:srcRect/>
          <a:stretch>
            <a:fillRect/>
          </a:stretch>
        </p:blipFill>
        <p:spPr bwMode="auto">
          <a:xfrm>
            <a:off x="827584" y="0"/>
            <a:ext cx="1133475" cy="1133475"/>
          </a:xfrm>
          <a:prstGeom prst="rect">
            <a:avLst/>
          </a:prstGeom>
          <a:noFill/>
          <a:ln w="9525">
            <a:noFill/>
            <a:miter lim="800000"/>
            <a:headEnd/>
            <a:tailEnd/>
          </a:ln>
        </p:spPr>
      </p:pic>
      <p:sp>
        <p:nvSpPr>
          <p:cNvPr id="29" name="TextBox 28"/>
          <p:cNvSpPr txBox="1"/>
          <p:nvPr/>
        </p:nvSpPr>
        <p:spPr>
          <a:xfrm>
            <a:off x="6732240" y="260648"/>
            <a:ext cx="1656184" cy="830997"/>
          </a:xfrm>
          <a:prstGeom prst="rect">
            <a:avLst/>
          </a:prstGeom>
          <a:noFill/>
          <a:ln>
            <a:solidFill>
              <a:schemeClr val="tx1"/>
            </a:solidFill>
          </a:ln>
        </p:spPr>
        <p:txBody>
          <a:bodyPr wrap="square" rtlCol="0">
            <a:spAutoFit/>
          </a:bodyPr>
          <a:lstStyle/>
          <a:p>
            <a:r>
              <a:rPr lang="en-GB" dirty="0" smtClean="0">
                <a:solidFill>
                  <a:srgbClr val="FF0000"/>
                </a:solidFill>
                <a:latin typeface="Calibri" pitchFamily="34" charset="0"/>
              </a:rPr>
              <a:t>Insert HSCP logo</a:t>
            </a:r>
            <a:endParaRPr lang="en-GB"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8"/>
          <p:cNvPicPr>
            <a:picLocks noChangeAspect="1" noChangeArrowheads="1"/>
          </p:cNvPicPr>
          <p:nvPr/>
        </p:nvPicPr>
        <p:blipFill>
          <a:blip r:embed="rId3" cstate="print"/>
          <a:srcRect/>
          <a:stretch>
            <a:fillRect/>
          </a:stretch>
        </p:blipFill>
        <p:spPr bwMode="auto">
          <a:xfrm>
            <a:off x="179388" y="6157913"/>
            <a:ext cx="1619250" cy="511175"/>
          </a:xfrm>
          <a:prstGeom prst="rect">
            <a:avLst/>
          </a:prstGeom>
          <a:noFill/>
          <a:ln w="9525">
            <a:noFill/>
            <a:miter lim="800000"/>
            <a:headEnd/>
            <a:tailEnd/>
          </a:ln>
        </p:spPr>
      </p:pic>
      <p:sp>
        <p:nvSpPr>
          <p:cNvPr id="18435" name="TextBox 10"/>
          <p:cNvSpPr txBox="1">
            <a:spLocks noChangeArrowheads="1"/>
          </p:cNvSpPr>
          <p:nvPr/>
        </p:nvSpPr>
        <p:spPr bwMode="auto">
          <a:xfrm>
            <a:off x="2051720" y="260648"/>
            <a:ext cx="7559675" cy="646113"/>
          </a:xfrm>
          <a:prstGeom prst="rect">
            <a:avLst/>
          </a:prstGeom>
          <a:noFill/>
          <a:ln w="9525">
            <a:noFill/>
            <a:miter lim="800000"/>
            <a:headEnd/>
            <a:tailEnd/>
          </a:ln>
        </p:spPr>
        <p:txBody>
          <a:bodyPr>
            <a:spAutoFit/>
          </a:bodyPr>
          <a:lstStyle/>
          <a:p>
            <a:pPr algn="ctr"/>
            <a:r>
              <a:rPr lang="en-GB" altLang="en-US" sz="3600" b="1" dirty="0">
                <a:solidFill>
                  <a:schemeClr val="accent6">
                    <a:lumMod val="75000"/>
                  </a:schemeClr>
                </a:solidFill>
                <a:latin typeface="+mn-lt"/>
              </a:rPr>
              <a:t>What does this mean to you?</a:t>
            </a:r>
          </a:p>
        </p:txBody>
      </p:sp>
      <p:sp>
        <p:nvSpPr>
          <p:cNvPr id="18436" name="Rectangle 3"/>
          <p:cNvSpPr>
            <a:spLocks noChangeArrowheads="1"/>
          </p:cNvSpPr>
          <p:nvPr/>
        </p:nvSpPr>
        <p:spPr bwMode="auto">
          <a:xfrm>
            <a:off x="2915816" y="1628800"/>
            <a:ext cx="4680520" cy="3139321"/>
          </a:xfrm>
          <a:prstGeom prst="rect">
            <a:avLst/>
          </a:prstGeom>
          <a:noFill/>
          <a:ln w="9525">
            <a:noFill/>
            <a:miter lim="800000"/>
            <a:headEnd/>
            <a:tailEnd/>
          </a:ln>
        </p:spPr>
        <p:txBody>
          <a:bodyPr wrap="square">
            <a:spAutoFit/>
          </a:bodyPr>
          <a:lstStyle/>
          <a:p>
            <a:pPr marL="457200" indent="-457200">
              <a:buFont typeface="Arial" charset="0"/>
              <a:buChar char="•"/>
            </a:pPr>
            <a:r>
              <a:rPr lang="en-GB" altLang="en-US" sz="2200" b="0" dirty="0">
                <a:solidFill>
                  <a:schemeClr val="accent6">
                    <a:lumMod val="75000"/>
                  </a:schemeClr>
                </a:solidFill>
                <a:latin typeface="Arial" pitchFamily="34" charset="0"/>
                <a:cs typeface="Arial" pitchFamily="34" charset="0"/>
              </a:rPr>
              <a:t>What do you understand by the term employee engagement?</a:t>
            </a:r>
          </a:p>
          <a:p>
            <a:pPr marL="457200" indent="-457200"/>
            <a:endParaRPr lang="en-GB" altLang="en-US" sz="2200" b="0" dirty="0">
              <a:solidFill>
                <a:schemeClr val="accent6">
                  <a:lumMod val="75000"/>
                </a:schemeClr>
              </a:solidFill>
              <a:latin typeface="Arial" pitchFamily="34" charset="0"/>
              <a:cs typeface="Arial" pitchFamily="34" charset="0"/>
            </a:endParaRPr>
          </a:p>
          <a:p>
            <a:pPr marL="457200" indent="-457200">
              <a:buFont typeface="Arial" charset="0"/>
              <a:buChar char="•"/>
            </a:pPr>
            <a:r>
              <a:rPr lang="en-GB" altLang="en-US" sz="2200" b="0" dirty="0">
                <a:solidFill>
                  <a:schemeClr val="accent6">
                    <a:lumMod val="75000"/>
                  </a:schemeClr>
                </a:solidFill>
                <a:latin typeface="Arial" pitchFamily="34" charset="0"/>
                <a:cs typeface="Arial" pitchFamily="34" charset="0"/>
              </a:rPr>
              <a:t>Why do you think it is important?</a:t>
            </a:r>
          </a:p>
          <a:p>
            <a:pPr marL="457200" indent="-457200"/>
            <a:endParaRPr lang="en-GB" altLang="en-US" sz="2200" b="0" dirty="0">
              <a:solidFill>
                <a:schemeClr val="accent6">
                  <a:lumMod val="75000"/>
                </a:schemeClr>
              </a:solidFill>
              <a:latin typeface="Arial" pitchFamily="34" charset="0"/>
              <a:cs typeface="Arial" pitchFamily="34" charset="0"/>
            </a:endParaRPr>
          </a:p>
          <a:p>
            <a:pPr marL="457200" indent="-457200">
              <a:buFont typeface="Arial" charset="0"/>
              <a:buChar char="•"/>
            </a:pPr>
            <a:r>
              <a:rPr lang="en-GB" altLang="en-US" sz="2200" b="0" dirty="0">
                <a:solidFill>
                  <a:schemeClr val="accent6">
                    <a:lumMod val="75000"/>
                  </a:schemeClr>
                </a:solidFill>
                <a:latin typeface="Arial" pitchFamily="34" charset="0"/>
                <a:cs typeface="Arial" pitchFamily="34" charset="0"/>
              </a:rPr>
              <a:t>What will you see, hear, experience if colleagues are engaged?</a:t>
            </a:r>
          </a:p>
        </p:txBody>
      </p:sp>
      <p:sp>
        <p:nvSpPr>
          <p:cNvPr id="18437" name="AutoShape 2" descr="data:image/jpeg;base64,/9j/4AAQSkZJRgABAQEAYABgAAD/2wBDAAoHBwkHBgoJCAkLCwoMDxkQDw4ODx4WFxIZJCAmJSMgIyIoLTkwKCo2KyIjMkQyNjs9QEBAJjBGS0U+Sjk/QD3/2wBDAQsLCw8NDx0QEB09KSMpPT09PT09PT09PT09PT09PT09PT09PT09PT09PT09PT09PT09PT09PT09PT09PT09PT3/wAARCABn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2OiiigAoorlfG/jJPDVqsFrsk1GYfIp5Ea/3mH8h3/CplJRV2aUqU601CC1ZvalrGn6REJNRvIbdT08xsFvoOp/CsT/hY3hnft/tFsf3vs8mP/Qa8Xu7y4v7p7m8meadzlpHOSf8APpUNcrxL6I9+nk1NL35NvyPoTTfEGlauB/Z9/BO3XYr/AD/98nn9K0a+a1YqwZSQy8hgcEfjXoXgz4izwzx2GuymWFyFjunPzIewc9x79R346XDEJu0jlxOUypx5qTv5dT1Kiiiuk8YKKKKACiiigAooooAo61qkejaPc38o3LCmQv8AeboB+JIFeAajfXGpX815dyGSaVtzMe/09q9v8ZeHJfFGhNp8N8bMmQOX8veGxn5SMjjnt6V45qnw28V6HuaG2+3Qj+K0bf8A+OHDfkDXPWpynsetl2KpYdPmWr/Ig0nR77Xb0WmmwiWfaXO5tqqOmWPYcitDU/hb4wtojMn2W6xz5drOdwHsGC5r0f4deFLnw5pUk2p+WNQu9pkROREo6JnueSTjjPrjNdjTp0Ul724sZmM6k7U3aKPmG2a4R3iukZXQlWDrtZSOoIqxXo/xS8MyX2r6XLpkS/bL52gkGcBtoyGP0Gcn0Aqzp/ws0uK2UahfXU8+PmMJEaA+wwT+ZrOdFt+6dmGzGFOn+9f+Zr/DbXH1fw55E7lrixYQkk8smMoT+GR+FdfXKeFPCkXhjU7trS7eW2uY1GyUDerKT3HBGCfSurroppqKUjxsW6cq0pU9mFFFFWc4UUUUAFFFFABRRRQAUVBeXkFhaS3N3KsUEQ3O7dAP89q8d8YfEK710yWdgWtdOOQQD88w/wBo9h7D8c1E6ihudWGwk8Q/d27nY3Piqy1TxWbezkSVLK3bEq9GdmUNtPcAADPuau/2l/tV4xp19Lp16lxD95eCp6MD1Fd7p2rtNbpepavLbPkfvEOOOuD0OPUVFKpzb7m2PwjoNOPwnWx6kd6kHnIxXUVx2lPp086NCshmRt4jeTjPp9K7GtjzwooooAKKKKACiiigAooooA8m+KmvvPqi6TE5ENqA0gH8UjDP6Aj8zXnmaveJNUhu/EmoytMpMl1IRg5wNxA/QCqEeLmRIo3UtIwRee5OP61wTvKTZ9Vh+SnTjBPZf8Od/wCBPh6NZij1TWAwsW5ht+hm/wBpvRfQdT9Ovb69eQ6bcw2wijjgSIBECgKB0wB0HSujt4EtbaKCIbY4kCKB2AGB/KsPxIYTLCZFDFVOfoTxXZCCitD53EYidefNLboZNlqumWsvmxQIrtwdrYB/Cuj0fUftUZjIb5SQrMCMj/GuUjezEoMKqW9EXpXQ6HbSzlbyS4ygLARAdD05NWc5u0UUUAFFFFABRRmjNABR3ozXOeP7me18E6jJakh9qqxB5CFgG/Qmk3ZXLpx55KPc57xX4j8FQyPFNpNnqtySdxihTA+smP5ZqLwE/gm91Zm0zRkstUA3Is5MnA6mMkkAjvjBrytmyc1teCYbifxppK2obetwJGI7IPvZ9sZH41zKrJyPZqYGjGk7PpufQfasHW0CXgbu6DP4cVu5rC8QMPtMf/XP+tdR4Zzt/cGNQqfeY4Fdb4cj8vQ7fPV8ufxJribk+ZegdlFd9pa7NKtR6RL/ACoAt0UZozQAUUZooAhMmKY01OIppSgBpuQKr3NxDNBJDcKkkUilHRhkMp4IIqwY6YYAewoA83m+G3h0Xxlj1HUIICcmBXUgewYqTj65PvXV6FY6LoEbLpVssTOMPISXd/qx5/DpW0bYH+EflTDan2pcqLdWbVm3YUagrVzeqyzX2oGKIkPK2B/sj1/AVuy2crIQhUE+tUDZ62pOySzI9TuU/wAjTIMW9tlj1WaKAFo0AUH1wAD+ua7WC5iKKkbqQoA4PpXOr4buy5c3hRmOSqqCB9Mirtno1zbTCRrx5MfwlFA/SgDbEmafvqoscg6mpAr0AWA2aKhAaigCxijbRRQAm2jbRRQAbKAntRRQAmyl2CiigA2UbRRRQAoWjaKKKAF2iiiigD//2Q=="/>
          <p:cNvSpPr>
            <a:spLocks noChangeAspect="1" noChangeArrowheads="1"/>
          </p:cNvSpPr>
          <p:nvPr/>
        </p:nvSpPr>
        <p:spPr bwMode="auto">
          <a:xfrm>
            <a:off x="63500" y="-465138"/>
            <a:ext cx="981075" cy="981076"/>
          </a:xfrm>
          <a:prstGeom prst="rect">
            <a:avLst/>
          </a:prstGeom>
          <a:noFill/>
          <a:ln w="9525">
            <a:noFill/>
            <a:miter lim="800000"/>
            <a:headEnd/>
            <a:tailEnd/>
          </a:ln>
        </p:spPr>
        <p:txBody>
          <a:bodyPr/>
          <a:lstStyle/>
          <a:p>
            <a:endParaRPr lang="en-GB" altLang="en-US">
              <a:latin typeface="Calibri" pitchFamily="34" charset="0"/>
            </a:endParaRPr>
          </a:p>
        </p:txBody>
      </p:sp>
      <p:pic>
        <p:nvPicPr>
          <p:cNvPr id="8" name="Picture 2" descr="Happy satff banner.png"/>
          <p:cNvPicPr>
            <a:picLocks noChangeAspect="1"/>
          </p:cNvPicPr>
          <p:nvPr/>
        </p:nvPicPr>
        <p:blipFill>
          <a:blip r:embed="rId4" cstate="print">
            <a:clrChange>
              <a:clrFrom>
                <a:srgbClr val="93A1B2"/>
              </a:clrFrom>
              <a:clrTo>
                <a:srgbClr val="93A1B2">
                  <a:alpha val="0"/>
                </a:srgbClr>
              </a:clrTo>
            </a:clrChange>
            <a:lum bright="12000"/>
          </a:blip>
          <a:srcRect r="79925"/>
          <a:stretch>
            <a:fillRect/>
          </a:stretch>
        </p:blipFill>
        <p:spPr bwMode="auto">
          <a:xfrm>
            <a:off x="0" y="0"/>
            <a:ext cx="1835696" cy="2000250"/>
          </a:xfrm>
          <a:prstGeom prst="rect">
            <a:avLst/>
          </a:prstGeom>
          <a:noFill/>
          <a:ln w="9525">
            <a:noFill/>
            <a:miter lim="800000"/>
            <a:headEnd/>
            <a:tailEnd/>
          </a:ln>
        </p:spPr>
      </p:pic>
      <p:pic>
        <p:nvPicPr>
          <p:cNvPr id="9" name="Picture 2" descr="Happy satff banner.png"/>
          <p:cNvPicPr>
            <a:picLocks noChangeAspect="1"/>
          </p:cNvPicPr>
          <p:nvPr/>
        </p:nvPicPr>
        <p:blipFill>
          <a:blip r:embed="rId4" cstate="print">
            <a:clrChange>
              <a:clrFrom>
                <a:srgbClr val="93A1B2"/>
              </a:clrFrom>
              <a:clrTo>
                <a:srgbClr val="93A1B2">
                  <a:alpha val="0"/>
                </a:srgbClr>
              </a:clrTo>
            </a:clrChange>
            <a:lum bright="12000"/>
          </a:blip>
          <a:srcRect l="41338" r="38187"/>
          <a:stretch>
            <a:fillRect/>
          </a:stretch>
        </p:blipFill>
        <p:spPr bwMode="auto">
          <a:xfrm>
            <a:off x="0" y="1628800"/>
            <a:ext cx="1872208" cy="2000250"/>
          </a:xfrm>
          <a:prstGeom prst="rect">
            <a:avLst/>
          </a:prstGeom>
          <a:noFill/>
          <a:ln w="9525">
            <a:noFill/>
            <a:miter lim="800000"/>
            <a:headEnd/>
            <a:tailEnd/>
          </a:ln>
        </p:spPr>
      </p:pic>
      <p:pic>
        <p:nvPicPr>
          <p:cNvPr id="10" name="Picture 2" descr="Happy satff banner.png"/>
          <p:cNvPicPr>
            <a:picLocks noChangeAspect="1"/>
          </p:cNvPicPr>
          <p:nvPr/>
        </p:nvPicPr>
        <p:blipFill>
          <a:blip r:embed="rId4" cstate="print">
            <a:clrChange>
              <a:clrFrom>
                <a:srgbClr val="93A1B2"/>
              </a:clrFrom>
              <a:clrTo>
                <a:srgbClr val="93A1B2">
                  <a:alpha val="0"/>
                </a:srgbClr>
              </a:clrTo>
            </a:clrChange>
            <a:lum bright="12000"/>
          </a:blip>
          <a:srcRect l="20863" r="59450"/>
          <a:stretch>
            <a:fillRect/>
          </a:stretch>
        </p:blipFill>
        <p:spPr bwMode="auto">
          <a:xfrm>
            <a:off x="0" y="3300958"/>
            <a:ext cx="1800200" cy="2000250"/>
          </a:xfrm>
          <a:prstGeom prst="rect">
            <a:avLst/>
          </a:prstGeom>
          <a:noFill/>
          <a:ln w="9525">
            <a:noFill/>
            <a:miter lim="800000"/>
            <a:headEnd/>
            <a:tailEnd/>
          </a:ln>
        </p:spPr>
      </p:pic>
      <p:pic>
        <p:nvPicPr>
          <p:cNvPr id="11" name="Picture 2" descr="Happy satff banner.png"/>
          <p:cNvPicPr>
            <a:picLocks noChangeAspect="1"/>
          </p:cNvPicPr>
          <p:nvPr/>
        </p:nvPicPr>
        <p:blipFill>
          <a:blip r:embed="rId4" cstate="print">
            <a:clrChange>
              <a:clrFrom>
                <a:srgbClr val="93A1B2"/>
              </a:clrFrom>
              <a:clrTo>
                <a:srgbClr val="93A1B2">
                  <a:alpha val="0"/>
                </a:srgbClr>
              </a:clrTo>
            </a:clrChange>
            <a:lum bright="12000"/>
          </a:blip>
          <a:srcRect l="77562"/>
          <a:stretch>
            <a:fillRect/>
          </a:stretch>
        </p:blipFill>
        <p:spPr bwMode="auto">
          <a:xfrm>
            <a:off x="0" y="4869160"/>
            <a:ext cx="1907704" cy="19888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TextBox 3"/>
          <p:cNvSpPr txBox="1">
            <a:spLocks noChangeArrowheads="1"/>
          </p:cNvSpPr>
          <p:nvPr/>
        </p:nvSpPr>
        <p:spPr bwMode="auto">
          <a:xfrm>
            <a:off x="1403350" y="115888"/>
            <a:ext cx="6264275" cy="647700"/>
          </a:xfrm>
          <a:prstGeom prst="rect">
            <a:avLst/>
          </a:prstGeom>
          <a:noFill/>
          <a:ln w="9525">
            <a:noFill/>
            <a:miter lim="800000"/>
            <a:headEnd/>
            <a:tailEnd/>
          </a:ln>
        </p:spPr>
        <p:txBody>
          <a:bodyPr>
            <a:spAutoFit/>
          </a:bodyPr>
          <a:lstStyle/>
          <a:p>
            <a:pPr>
              <a:defRPr/>
            </a:pPr>
            <a:r>
              <a:rPr lang="en-GB" altLang="en-US" sz="3600" kern="0" dirty="0">
                <a:solidFill>
                  <a:schemeClr val="accent6">
                    <a:lumMod val="75000"/>
                  </a:schemeClr>
                </a:solidFill>
                <a:latin typeface="+mj-lt"/>
                <a:ea typeface="+mj-ea"/>
                <a:cs typeface="+mj-cs"/>
              </a:rPr>
              <a:t>Better Engagement means:</a:t>
            </a:r>
          </a:p>
        </p:txBody>
      </p:sp>
      <p:sp>
        <p:nvSpPr>
          <p:cNvPr id="35844" name="Rectangle 5"/>
          <p:cNvSpPr>
            <a:spLocks noChangeArrowheads="1"/>
          </p:cNvSpPr>
          <p:nvPr/>
        </p:nvSpPr>
        <p:spPr bwMode="auto">
          <a:xfrm>
            <a:off x="5220072" y="1628775"/>
            <a:ext cx="4248472" cy="3962623"/>
          </a:xfrm>
          <a:prstGeom prst="rect">
            <a:avLst/>
          </a:prstGeom>
          <a:noFill/>
          <a:ln w="9525">
            <a:noFill/>
            <a:miter lim="800000"/>
            <a:headEnd/>
            <a:tailEnd/>
          </a:ln>
        </p:spPr>
        <p:txBody>
          <a:bodyPr wrap="square">
            <a:spAutoFit/>
          </a:bodyPr>
          <a:lstStyle/>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Higher staff morale &amp; motivation</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Less absenteeism &amp; stress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Stronger financial management</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Greater efficiency, productivity &amp; effectiveness</a:t>
            </a:r>
          </a:p>
        </p:txBody>
      </p:sp>
      <p:pic>
        <p:nvPicPr>
          <p:cNvPr id="5" name="Picture 3" descr="G:\Modernisation\MODDEV CONSULTANTS\Organisational Development\iMatter Implementation\Staffnet webpages\Images LA\6895.jpg"/>
          <p:cNvPicPr>
            <a:picLocks noChangeAspect="1" noChangeArrowheads="1"/>
          </p:cNvPicPr>
          <p:nvPr/>
        </p:nvPicPr>
        <p:blipFill>
          <a:blip r:embed="rId3" cstate="print"/>
          <a:srcRect/>
          <a:stretch>
            <a:fillRect/>
          </a:stretch>
        </p:blipFill>
        <p:spPr bwMode="auto">
          <a:xfrm>
            <a:off x="409816" y="1628800"/>
            <a:ext cx="4511286" cy="4176464"/>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1403350" y="115888"/>
            <a:ext cx="6119813" cy="647700"/>
          </a:xfrm>
          <a:prstGeom prst="rect">
            <a:avLst/>
          </a:prstGeom>
          <a:noFill/>
          <a:ln w="9525">
            <a:noFill/>
            <a:miter lim="800000"/>
            <a:headEnd/>
            <a:tailEnd/>
          </a:ln>
        </p:spPr>
        <p:txBody>
          <a:bodyPr>
            <a:spAutoFit/>
          </a:bodyPr>
          <a:lstStyle/>
          <a:p>
            <a:pPr>
              <a:defRPr/>
            </a:pPr>
            <a:r>
              <a:rPr lang="en-GB" altLang="en-US" sz="3600" kern="0" dirty="0">
                <a:solidFill>
                  <a:schemeClr val="accent6">
                    <a:lumMod val="75000"/>
                  </a:schemeClr>
                </a:solidFill>
                <a:latin typeface="+mj-lt"/>
                <a:ea typeface="+mj-ea"/>
                <a:cs typeface="+mj-cs"/>
              </a:rPr>
              <a:t>Better Engagement means:</a:t>
            </a:r>
          </a:p>
        </p:txBody>
      </p:sp>
      <p:sp>
        <p:nvSpPr>
          <p:cNvPr id="36868" name="Rectangle 5"/>
          <p:cNvSpPr>
            <a:spLocks noChangeArrowheads="1"/>
          </p:cNvSpPr>
          <p:nvPr/>
        </p:nvSpPr>
        <p:spPr bwMode="auto">
          <a:xfrm>
            <a:off x="4752528" y="1997075"/>
            <a:ext cx="4391472" cy="2944813"/>
          </a:xfrm>
          <a:prstGeom prst="rect">
            <a:avLst/>
          </a:prstGeom>
          <a:noFill/>
          <a:ln w="9525">
            <a:noFill/>
            <a:miter lim="800000"/>
            <a:headEnd/>
            <a:tailEnd/>
          </a:ln>
        </p:spPr>
        <p:txBody>
          <a:bodyPr wrap="square">
            <a:spAutoFit/>
          </a:bodyPr>
          <a:lstStyle/>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Enhanced </a:t>
            </a:r>
            <a:r>
              <a:rPr lang="en-GB" altLang="en-US" sz="2800" b="0" dirty="0" smtClean="0">
                <a:solidFill>
                  <a:srgbClr val="000099"/>
                </a:solidFill>
                <a:latin typeface="Arial" charset="0"/>
                <a:cs typeface="Arial" charset="0"/>
              </a:rPr>
              <a:t>service user </a:t>
            </a:r>
            <a:r>
              <a:rPr lang="en-GB" altLang="en-US" sz="2800" b="0" dirty="0">
                <a:solidFill>
                  <a:srgbClr val="000099"/>
                </a:solidFill>
                <a:latin typeface="Arial" charset="0"/>
                <a:cs typeface="Arial" charset="0"/>
              </a:rPr>
              <a:t>experience &amp; outcomes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Fewer errors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Lower infection rates </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Lower mortality rates</a:t>
            </a:r>
          </a:p>
          <a:p>
            <a:pPr marL="336550" indent="-336550">
              <a:spcBef>
                <a:spcPts val="700"/>
              </a:spcBef>
              <a:buClr>
                <a:srgbClr val="404040"/>
              </a:buCl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2200" dirty="0">
              <a:solidFill>
                <a:srgbClr val="002060"/>
              </a:solidFill>
              <a:latin typeface="Arial" charset="0"/>
              <a:ea typeface="ＭＳ Ｐゴシック" pitchFamily="34" charset="-128"/>
              <a:cs typeface="Arial" charset="0"/>
            </a:endParaRPr>
          </a:p>
        </p:txBody>
      </p:sp>
      <p:pic>
        <p:nvPicPr>
          <p:cNvPr id="5" name="Picture 2" descr="G:\Modernisation\MODDEV CONSULTANTS\Organisational Development\iMatter Implementation\Staffnet webpages\Images LA\6883.jpg"/>
          <p:cNvPicPr>
            <a:picLocks noChangeAspect="1" noChangeArrowheads="1"/>
          </p:cNvPicPr>
          <p:nvPr/>
        </p:nvPicPr>
        <p:blipFill>
          <a:blip r:embed="rId3" cstate="print"/>
          <a:srcRect/>
          <a:stretch>
            <a:fillRect/>
          </a:stretch>
        </p:blipFill>
        <p:spPr bwMode="auto">
          <a:xfrm>
            <a:off x="251520" y="1412776"/>
            <a:ext cx="4423777" cy="43560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4"/>
          <p:cNvSpPr>
            <a:spLocks noGrp="1"/>
          </p:cNvSpPr>
          <p:nvPr>
            <p:ph type="title"/>
          </p:nvPr>
        </p:nvSpPr>
        <p:spPr>
          <a:xfrm>
            <a:off x="1619250" y="274638"/>
            <a:ext cx="7067550" cy="1143000"/>
          </a:xfrm>
        </p:spPr>
        <p:txBody>
          <a:bodyPr/>
          <a:lstStyle/>
          <a:p>
            <a:pPr>
              <a:defRPr/>
            </a:pPr>
            <a:r>
              <a:rPr lang="en-GB" sz="3600" b="1" dirty="0" smtClean="0">
                <a:solidFill>
                  <a:schemeClr val="accent6">
                    <a:lumMod val="75000"/>
                  </a:schemeClr>
                </a:solidFill>
                <a:latin typeface="Arial" pitchFamily="34" charset="0"/>
                <a:cs typeface="Arial" pitchFamily="34" charset="0"/>
              </a:rPr>
              <a:t>Isn’t it the same as the Staff Survey?</a:t>
            </a:r>
          </a:p>
        </p:txBody>
      </p:sp>
      <p:sp>
        <p:nvSpPr>
          <p:cNvPr id="18435" name="Rectangle 2"/>
          <p:cNvSpPr>
            <a:spLocks noGrp="1" noChangeArrowheads="1"/>
          </p:cNvSpPr>
          <p:nvPr>
            <p:ph idx="1"/>
          </p:nvPr>
        </p:nvSpPr>
        <p:spPr>
          <a:xfrm>
            <a:off x="457200" y="1989138"/>
            <a:ext cx="8229600" cy="4137025"/>
          </a:xfrm>
        </p:spPr>
        <p:txBody>
          <a:bodyPr/>
          <a:lstStyle/>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dirty="0" err="1" smtClean="0">
                <a:solidFill>
                  <a:schemeClr val="accent6">
                    <a:lumMod val="75000"/>
                  </a:schemeClr>
                </a:solidFill>
                <a:latin typeface="Arial" pitchFamily="34" charset="0"/>
                <a:ea typeface="ＭＳ Ｐゴシック" pitchFamily="34" charset="-128"/>
                <a:cs typeface="Arial" pitchFamily="34" charset="0"/>
              </a:rPr>
              <a:t>iMatter</a:t>
            </a:r>
            <a:r>
              <a:rPr lang="en-GB" dirty="0" smtClean="0">
                <a:solidFill>
                  <a:schemeClr val="accent6">
                    <a:lumMod val="75000"/>
                  </a:schemeClr>
                </a:solidFill>
                <a:latin typeface="Arial" pitchFamily="34" charset="0"/>
                <a:ea typeface="ＭＳ Ｐゴシック" pitchFamily="34" charset="-128"/>
                <a:cs typeface="Arial" pitchFamily="34" charset="0"/>
              </a:rPr>
              <a:t> drills down to Team level experience</a:t>
            </a: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900" dirty="0" smtClean="0">
              <a:solidFill>
                <a:schemeClr val="accent6">
                  <a:lumMod val="75000"/>
                </a:schemeClr>
              </a:solidFill>
              <a:latin typeface="Arial" pitchFamily="34" charset="0"/>
              <a:ea typeface="ＭＳ Ｐゴシック" pitchFamily="34" charset="-128"/>
              <a:cs typeface="Arial" pitchFamily="34" charset="0"/>
            </a:endParaRP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dirty="0" smtClean="0">
                <a:solidFill>
                  <a:schemeClr val="accent6">
                    <a:lumMod val="75000"/>
                  </a:schemeClr>
                </a:solidFill>
                <a:latin typeface="Arial" pitchFamily="34" charset="0"/>
                <a:ea typeface="ＭＳ Ｐゴシック" pitchFamily="34" charset="-128"/>
                <a:cs typeface="Arial" pitchFamily="34" charset="0"/>
              </a:rPr>
              <a:t>Continuous Improvement Model</a:t>
            </a: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900" dirty="0" smtClean="0">
              <a:solidFill>
                <a:schemeClr val="accent6">
                  <a:lumMod val="75000"/>
                </a:schemeClr>
              </a:solidFill>
              <a:latin typeface="Arial" pitchFamily="34" charset="0"/>
              <a:ea typeface="ＭＳ Ｐゴシック" pitchFamily="34" charset="-128"/>
              <a:cs typeface="Arial" pitchFamily="34" charset="0"/>
            </a:endParaRP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dirty="0" smtClean="0">
                <a:solidFill>
                  <a:schemeClr val="accent6">
                    <a:lumMod val="75000"/>
                  </a:schemeClr>
                </a:solidFill>
                <a:latin typeface="Arial" pitchFamily="34" charset="0"/>
                <a:ea typeface="ＭＳ Ｐゴシック" pitchFamily="34" charset="-128"/>
                <a:cs typeface="Arial" pitchFamily="34" charset="0"/>
              </a:rPr>
              <a:t>Team Report and Action Plan</a:t>
            </a: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sz="900" dirty="0" smtClean="0">
              <a:solidFill>
                <a:schemeClr val="accent6">
                  <a:lumMod val="75000"/>
                </a:schemeClr>
              </a:solidFill>
              <a:latin typeface="Arial" pitchFamily="34" charset="0"/>
              <a:ea typeface="ＭＳ Ｐゴシック" pitchFamily="34" charset="-128"/>
              <a:cs typeface="Arial" pitchFamily="34" charset="0"/>
            </a:endParaRPr>
          </a:p>
          <a:p>
            <a:pPr indent="-341313"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dirty="0" smtClean="0">
                <a:solidFill>
                  <a:schemeClr val="accent6">
                    <a:lumMod val="75000"/>
                  </a:schemeClr>
                </a:solidFill>
                <a:latin typeface="Arial" pitchFamily="34" charset="0"/>
                <a:ea typeface="ＭＳ Ｐゴシック" pitchFamily="34" charset="-128"/>
                <a:cs typeface="Arial" pitchFamily="34" charset="0"/>
              </a:rPr>
              <a:t>Timescales</a:t>
            </a:r>
          </a:p>
          <a:p>
            <a:pPr indent="-341313" eaLnBrk="1" hangingPunct="1">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GB" dirty="0" smtClean="0">
              <a:solidFill>
                <a:schemeClr val="accent6">
                  <a:lumMod val="75000"/>
                </a:schemeClr>
              </a:solidFill>
              <a:ea typeface="ＭＳ Ｐゴシック" pitchFamily="34" charset="-128"/>
            </a:endParaRPr>
          </a:p>
        </p:txBody>
      </p:sp>
      <p:pic>
        <p:nvPicPr>
          <p:cNvPr id="4" name="Picture 2" descr="G:\Modernisation\MODDEV CONSULTANTS\Organisational Development\iMatter Implementation\TCOE Image Gallery\OD - General\man communication.jpg"/>
          <p:cNvPicPr>
            <a:picLocks noChangeAspect="1" noChangeArrowheads="1"/>
          </p:cNvPicPr>
          <p:nvPr/>
        </p:nvPicPr>
        <p:blipFill>
          <a:blip r:embed="rId3" cstate="print"/>
          <a:srcRect/>
          <a:stretch>
            <a:fillRect/>
          </a:stretch>
        </p:blipFill>
        <p:spPr bwMode="auto">
          <a:xfrm>
            <a:off x="6948263" y="5227279"/>
            <a:ext cx="1728193" cy="1298065"/>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3"/>
          <p:cNvSpPr>
            <a:spLocks noChangeArrowheads="1"/>
          </p:cNvSpPr>
          <p:nvPr/>
        </p:nvSpPr>
        <p:spPr bwMode="auto">
          <a:xfrm>
            <a:off x="0" y="5084763"/>
            <a:ext cx="4427538" cy="1773237"/>
          </a:xfrm>
          <a:prstGeom prst="rect">
            <a:avLst/>
          </a:prstGeom>
          <a:solidFill>
            <a:schemeClr val="bg1"/>
          </a:solidFill>
          <a:ln w="9525" algn="ctr">
            <a:noFill/>
            <a:round/>
            <a:headEnd/>
            <a:tailEnd/>
          </a:ln>
        </p:spPr>
        <p:txBody>
          <a:bodyPr/>
          <a:lstStyle/>
          <a:p>
            <a:endParaRPr lang="en-US"/>
          </a:p>
        </p:txBody>
      </p:sp>
      <p:sp>
        <p:nvSpPr>
          <p:cNvPr id="45059" name="Rectangle 22"/>
          <p:cNvSpPr>
            <a:spLocks noChangeArrowheads="1"/>
          </p:cNvSpPr>
          <p:nvPr/>
        </p:nvSpPr>
        <p:spPr bwMode="auto">
          <a:xfrm>
            <a:off x="7524750" y="0"/>
            <a:ext cx="1619250" cy="1511300"/>
          </a:xfrm>
          <a:prstGeom prst="rect">
            <a:avLst/>
          </a:prstGeom>
          <a:solidFill>
            <a:schemeClr val="bg1"/>
          </a:solidFill>
          <a:ln w="9525" algn="ctr">
            <a:noFill/>
            <a:round/>
            <a:headEnd/>
            <a:tailEnd/>
          </a:ln>
        </p:spPr>
        <p:txBody>
          <a:bodyPr/>
          <a:lstStyle/>
          <a:p>
            <a:endParaRPr lang="en-US"/>
          </a:p>
        </p:txBody>
      </p:sp>
      <p:sp>
        <p:nvSpPr>
          <p:cNvPr id="4" name="Freeform 3"/>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a:solidFill>
                  <a:prstClr val="white"/>
                </a:solidFill>
              </a:rPr>
              <a:t>Staff Experience Management/ Staff Experience Awareness Sessions</a:t>
            </a:r>
          </a:p>
        </p:txBody>
      </p:sp>
      <p:sp>
        <p:nvSpPr>
          <p:cNvPr id="5" name="Freeform 4"/>
          <p:cNvSpPr/>
          <p:nvPr/>
        </p:nvSpPr>
        <p:spPr>
          <a:xfrm>
            <a:off x="6320509" y="1266711"/>
            <a:ext cx="1657490" cy="1092045"/>
          </a:xfrm>
          <a:custGeom>
            <a:avLst/>
            <a:gdLst>
              <a:gd name="connsiteX0" fmla="*/ 0 w 2209986"/>
              <a:gd name="connsiteY0" fmla="*/ 182011 h 1092045"/>
              <a:gd name="connsiteX1" fmla="*/ 182011 w 2209986"/>
              <a:gd name="connsiteY1" fmla="*/ 0 h 1092045"/>
              <a:gd name="connsiteX2" fmla="*/ 2027975 w 2209986"/>
              <a:gd name="connsiteY2" fmla="*/ 0 h 1092045"/>
              <a:gd name="connsiteX3" fmla="*/ 2209986 w 2209986"/>
              <a:gd name="connsiteY3" fmla="*/ 182011 h 1092045"/>
              <a:gd name="connsiteX4" fmla="*/ 2209986 w 2209986"/>
              <a:gd name="connsiteY4" fmla="*/ 910034 h 1092045"/>
              <a:gd name="connsiteX5" fmla="*/ 2027975 w 2209986"/>
              <a:gd name="connsiteY5" fmla="*/ 1092045 h 1092045"/>
              <a:gd name="connsiteX6" fmla="*/ 182011 w 2209986"/>
              <a:gd name="connsiteY6" fmla="*/ 1092045 h 1092045"/>
              <a:gd name="connsiteX7" fmla="*/ 0 w 2209986"/>
              <a:gd name="connsiteY7" fmla="*/ 910034 h 1092045"/>
              <a:gd name="connsiteX8" fmla="*/ 0 w 2209986"/>
              <a:gd name="connsiteY8" fmla="*/ 182011 h 10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986" h="1092045">
                <a:moveTo>
                  <a:pt x="0" y="182011"/>
                </a:moveTo>
                <a:cubicBezTo>
                  <a:pt x="0" y="81489"/>
                  <a:pt x="81489" y="0"/>
                  <a:pt x="182011" y="0"/>
                </a:cubicBezTo>
                <a:lnTo>
                  <a:pt x="2027975" y="0"/>
                </a:lnTo>
                <a:cubicBezTo>
                  <a:pt x="2128497" y="0"/>
                  <a:pt x="2209986" y="81489"/>
                  <a:pt x="2209986" y="182011"/>
                </a:cubicBezTo>
                <a:lnTo>
                  <a:pt x="2209986" y="910034"/>
                </a:lnTo>
                <a:cubicBezTo>
                  <a:pt x="2209986" y="1010556"/>
                  <a:pt x="2128497" y="1092045"/>
                  <a:pt x="2027975" y="1092045"/>
                </a:cubicBezTo>
                <a:lnTo>
                  <a:pt x="182011" y="1092045"/>
                </a:lnTo>
                <a:cubicBezTo>
                  <a:pt x="81489" y="1092045"/>
                  <a:pt x="0" y="1010556"/>
                  <a:pt x="0" y="910034"/>
                </a:cubicBezTo>
                <a:lnTo>
                  <a:pt x="0" y="182011"/>
                </a:lnTo>
                <a:close/>
              </a:path>
            </a:pathLst>
          </a:custGeom>
          <a:solidFill>
            <a:srgbClr val="B265FF"/>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lIns="114269" tIns="114269" rIns="114269" bIns="114269" anchor="ctr"/>
          <a:lstStyle/>
          <a:p>
            <a:pPr algn="ctr" defTabSz="711200" fontAlgn="auto">
              <a:lnSpc>
                <a:spcPct val="90000"/>
              </a:lnSpc>
              <a:spcBef>
                <a:spcPts val="0"/>
              </a:spcBef>
              <a:spcAft>
                <a:spcPct val="35000"/>
              </a:spcAft>
              <a:defRPr/>
            </a:pPr>
            <a:r>
              <a:rPr lang="en-GB" altLang="en-US" sz="1600" dirty="0">
                <a:solidFill>
                  <a:srgbClr val="FFFFFF"/>
                </a:solidFill>
                <a:latin typeface="+mj-lt"/>
              </a:rPr>
              <a:t>‘</a:t>
            </a:r>
            <a:r>
              <a:rPr lang="en-GB" sz="1600" dirty="0">
                <a:solidFill>
                  <a:srgbClr val="FFFFFF"/>
                </a:solidFill>
                <a:latin typeface="+mj-lt"/>
              </a:rPr>
              <a:t>iMatter</a:t>
            </a:r>
            <a:r>
              <a:rPr lang="en-GB" altLang="en-US" sz="1600" dirty="0">
                <a:solidFill>
                  <a:srgbClr val="FFFFFF"/>
                </a:solidFill>
                <a:latin typeface="+mj-lt"/>
              </a:rPr>
              <a:t>’</a:t>
            </a:r>
            <a:r>
              <a:rPr lang="en-GB" sz="1600" dirty="0">
                <a:solidFill>
                  <a:srgbClr val="FFFFFF"/>
                </a:solidFill>
                <a:latin typeface="+mj-lt"/>
              </a:rPr>
              <a:t> Questionnaire</a:t>
            </a:r>
          </a:p>
        </p:txBody>
      </p:sp>
      <p:sp>
        <p:nvSpPr>
          <p:cNvPr id="6" name="Freeform 5"/>
          <p:cNvSpPr/>
          <p:nvPr/>
        </p:nvSpPr>
        <p:spPr>
          <a:xfrm>
            <a:off x="7470569" y="3086607"/>
            <a:ext cx="1221536" cy="1165779"/>
          </a:xfrm>
          <a:custGeom>
            <a:avLst/>
            <a:gdLst>
              <a:gd name="connsiteX0" fmla="*/ 0 w 1628715"/>
              <a:gd name="connsiteY0" fmla="*/ 194300 h 1165779"/>
              <a:gd name="connsiteX1" fmla="*/ 194300 w 1628715"/>
              <a:gd name="connsiteY1" fmla="*/ 0 h 1165779"/>
              <a:gd name="connsiteX2" fmla="*/ 1434415 w 1628715"/>
              <a:gd name="connsiteY2" fmla="*/ 0 h 1165779"/>
              <a:gd name="connsiteX3" fmla="*/ 1628715 w 1628715"/>
              <a:gd name="connsiteY3" fmla="*/ 194300 h 1165779"/>
              <a:gd name="connsiteX4" fmla="*/ 1628715 w 1628715"/>
              <a:gd name="connsiteY4" fmla="*/ 971479 h 1165779"/>
              <a:gd name="connsiteX5" fmla="*/ 1434415 w 1628715"/>
              <a:gd name="connsiteY5" fmla="*/ 1165779 h 1165779"/>
              <a:gd name="connsiteX6" fmla="*/ 194300 w 1628715"/>
              <a:gd name="connsiteY6" fmla="*/ 1165779 h 1165779"/>
              <a:gd name="connsiteX7" fmla="*/ 0 w 1628715"/>
              <a:gd name="connsiteY7" fmla="*/ 971479 h 1165779"/>
              <a:gd name="connsiteX8" fmla="*/ 0 w 1628715"/>
              <a:gd name="connsiteY8" fmla="*/ 194300 h 11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15" h="1165779">
                <a:moveTo>
                  <a:pt x="0" y="194300"/>
                </a:moveTo>
                <a:cubicBezTo>
                  <a:pt x="0" y="86991"/>
                  <a:pt x="86991" y="0"/>
                  <a:pt x="194300" y="0"/>
                </a:cubicBezTo>
                <a:lnTo>
                  <a:pt x="1434415" y="0"/>
                </a:lnTo>
                <a:cubicBezTo>
                  <a:pt x="1541724" y="0"/>
                  <a:pt x="1628715" y="86991"/>
                  <a:pt x="1628715" y="194300"/>
                </a:cubicBezTo>
                <a:lnTo>
                  <a:pt x="1628715" y="971479"/>
                </a:lnTo>
                <a:cubicBezTo>
                  <a:pt x="1628715" y="1078788"/>
                  <a:pt x="1541724" y="1165779"/>
                  <a:pt x="1434415" y="1165779"/>
                </a:cubicBezTo>
                <a:lnTo>
                  <a:pt x="194300" y="1165779"/>
                </a:lnTo>
                <a:cubicBezTo>
                  <a:pt x="86991" y="1165779"/>
                  <a:pt x="0" y="1078788"/>
                  <a:pt x="0" y="971479"/>
                </a:cubicBezTo>
                <a:lnTo>
                  <a:pt x="0" y="194300"/>
                </a:lnTo>
                <a:close/>
              </a:path>
            </a:pathLst>
          </a:custGeom>
          <a:solidFill>
            <a:srgbClr val="FF99CC"/>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lIns="117869" tIns="117869" rIns="117869" bIns="117869"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Report Received</a:t>
            </a:r>
          </a:p>
        </p:txBody>
      </p:sp>
      <p:sp>
        <p:nvSpPr>
          <p:cNvPr id="7" name="Freeform 6"/>
          <p:cNvSpPr/>
          <p:nvPr/>
        </p:nvSpPr>
        <p:spPr>
          <a:xfrm>
            <a:off x="6398902" y="4914063"/>
            <a:ext cx="2101279" cy="824210"/>
          </a:xfrm>
          <a:custGeom>
            <a:avLst/>
            <a:gdLst>
              <a:gd name="connsiteX0" fmla="*/ 0 w 2801705"/>
              <a:gd name="connsiteY0" fmla="*/ 137371 h 824210"/>
              <a:gd name="connsiteX1" fmla="*/ 137371 w 2801705"/>
              <a:gd name="connsiteY1" fmla="*/ 0 h 824210"/>
              <a:gd name="connsiteX2" fmla="*/ 2664334 w 2801705"/>
              <a:gd name="connsiteY2" fmla="*/ 0 h 824210"/>
              <a:gd name="connsiteX3" fmla="*/ 2801705 w 2801705"/>
              <a:gd name="connsiteY3" fmla="*/ 137371 h 824210"/>
              <a:gd name="connsiteX4" fmla="*/ 2801705 w 2801705"/>
              <a:gd name="connsiteY4" fmla="*/ 686839 h 824210"/>
              <a:gd name="connsiteX5" fmla="*/ 2664334 w 2801705"/>
              <a:gd name="connsiteY5" fmla="*/ 824210 h 824210"/>
              <a:gd name="connsiteX6" fmla="*/ 137371 w 2801705"/>
              <a:gd name="connsiteY6" fmla="*/ 824210 h 824210"/>
              <a:gd name="connsiteX7" fmla="*/ 0 w 2801705"/>
              <a:gd name="connsiteY7" fmla="*/ 686839 h 824210"/>
              <a:gd name="connsiteX8" fmla="*/ 0 w 2801705"/>
              <a:gd name="connsiteY8" fmla="*/ 137371 h 8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705" h="824210">
                <a:moveTo>
                  <a:pt x="0" y="137371"/>
                </a:moveTo>
                <a:cubicBezTo>
                  <a:pt x="0" y="61503"/>
                  <a:pt x="61503" y="0"/>
                  <a:pt x="137371" y="0"/>
                </a:cubicBezTo>
                <a:lnTo>
                  <a:pt x="2664334" y="0"/>
                </a:lnTo>
                <a:cubicBezTo>
                  <a:pt x="2740202" y="0"/>
                  <a:pt x="2801705" y="61503"/>
                  <a:pt x="2801705" y="137371"/>
                </a:cubicBezTo>
                <a:lnTo>
                  <a:pt x="2801705" y="686839"/>
                </a:lnTo>
                <a:cubicBezTo>
                  <a:pt x="2801705" y="762707"/>
                  <a:pt x="2740202" y="824210"/>
                  <a:pt x="2664334" y="824210"/>
                </a:cubicBezTo>
                <a:lnTo>
                  <a:pt x="137371" y="824210"/>
                </a:lnTo>
                <a:cubicBezTo>
                  <a:pt x="61503" y="824210"/>
                  <a:pt x="0" y="762707"/>
                  <a:pt x="0" y="686839"/>
                </a:cubicBezTo>
                <a:lnTo>
                  <a:pt x="0" y="137371"/>
                </a:lnTo>
                <a:close/>
              </a:path>
            </a:pathLst>
          </a:custGeom>
          <a:solidFill>
            <a:srgbClr val="FF711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101195" tIns="101195" rIns="101195" bIns="101195"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Report Discussed with Team</a:t>
            </a:r>
          </a:p>
        </p:txBody>
      </p:sp>
      <p:sp>
        <p:nvSpPr>
          <p:cNvPr id="8" name="Freeform 7"/>
          <p:cNvSpPr/>
          <p:nvPr/>
        </p:nvSpPr>
        <p:spPr>
          <a:xfrm rot="21145531">
            <a:off x="3098800" y="598488"/>
            <a:ext cx="4294188" cy="5724525"/>
          </a:xfrm>
          <a:custGeom>
            <a:avLst/>
            <a:gdLst/>
            <a:ahLst/>
            <a:cxnLst/>
            <a:rect l="0" t="0" r="0" b="0"/>
            <a:pathLst>
              <a:path>
                <a:moveTo>
                  <a:pt x="3636646" y="5617811"/>
                </a:moveTo>
                <a:arcTo wR="2862276" hR="2862276" stAng="4458203" swAng="1178939"/>
              </a:path>
            </a:pathLst>
          </a:custGeom>
          <a:solidFill>
            <a:srgbClr val="FF7111"/>
          </a:solidFill>
          <a:ln w="38100">
            <a:solidFill>
              <a:srgbClr val="FF7111"/>
            </a:solidFill>
            <a:tailEnd type="arrow"/>
          </a:ln>
        </p:spPr>
        <p:style>
          <a:lnRef idx="1">
            <a:scrgbClr r="0" g="0" b="0"/>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Freeform 8"/>
          <p:cNvSpPr/>
          <p:nvPr/>
        </p:nvSpPr>
        <p:spPr>
          <a:xfrm>
            <a:off x="3736075" y="5098917"/>
            <a:ext cx="2001081" cy="1278711"/>
          </a:xfrm>
          <a:custGeom>
            <a:avLst/>
            <a:gdLst>
              <a:gd name="connsiteX0" fmla="*/ 0 w 2270014"/>
              <a:gd name="connsiteY0" fmla="*/ 172423 h 1034515"/>
              <a:gd name="connsiteX1" fmla="*/ 172423 w 2270014"/>
              <a:gd name="connsiteY1" fmla="*/ 0 h 1034515"/>
              <a:gd name="connsiteX2" fmla="*/ 2097591 w 2270014"/>
              <a:gd name="connsiteY2" fmla="*/ 0 h 1034515"/>
              <a:gd name="connsiteX3" fmla="*/ 2270014 w 2270014"/>
              <a:gd name="connsiteY3" fmla="*/ 172423 h 1034515"/>
              <a:gd name="connsiteX4" fmla="*/ 2270014 w 2270014"/>
              <a:gd name="connsiteY4" fmla="*/ 862092 h 1034515"/>
              <a:gd name="connsiteX5" fmla="*/ 2097591 w 2270014"/>
              <a:gd name="connsiteY5" fmla="*/ 1034515 h 1034515"/>
              <a:gd name="connsiteX6" fmla="*/ 172423 w 2270014"/>
              <a:gd name="connsiteY6" fmla="*/ 1034515 h 1034515"/>
              <a:gd name="connsiteX7" fmla="*/ 0 w 2270014"/>
              <a:gd name="connsiteY7" fmla="*/ 862092 h 1034515"/>
              <a:gd name="connsiteX8" fmla="*/ 0 w 2270014"/>
              <a:gd name="connsiteY8" fmla="*/ 172423 h 10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014" h="1034515">
                <a:moveTo>
                  <a:pt x="0" y="172423"/>
                </a:moveTo>
                <a:cubicBezTo>
                  <a:pt x="0" y="77196"/>
                  <a:pt x="77196" y="0"/>
                  <a:pt x="172423" y="0"/>
                </a:cubicBezTo>
                <a:lnTo>
                  <a:pt x="2097591" y="0"/>
                </a:lnTo>
                <a:cubicBezTo>
                  <a:pt x="2192818" y="0"/>
                  <a:pt x="2270014" y="77196"/>
                  <a:pt x="2270014" y="172423"/>
                </a:cubicBezTo>
                <a:lnTo>
                  <a:pt x="2270014" y="862092"/>
                </a:lnTo>
                <a:cubicBezTo>
                  <a:pt x="2270014" y="957319"/>
                  <a:pt x="2192818" y="1034515"/>
                  <a:pt x="2097591" y="1034515"/>
                </a:cubicBezTo>
                <a:lnTo>
                  <a:pt x="172423" y="1034515"/>
                </a:lnTo>
                <a:cubicBezTo>
                  <a:pt x="77196" y="1034515"/>
                  <a:pt x="0" y="957319"/>
                  <a:pt x="0" y="862092"/>
                </a:cubicBezTo>
                <a:lnTo>
                  <a:pt x="0" y="172423"/>
                </a:lnTo>
                <a:close/>
              </a:path>
            </a:pathLst>
          </a:custGeom>
          <a:solidFill>
            <a:srgbClr val="DE0000"/>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lIns="111461" tIns="111461" rIns="111461" bIns="111461"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Agree Areas of Improvement</a:t>
            </a:r>
          </a:p>
        </p:txBody>
      </p:sp>
      <p:sp>
        <p:nvSpPr>
          <p:cNvPr id="10" name="Freeform 9"/>
          <p:cNvSpPr/>
          <p:nvPr/>
        </p:nvSpPr>
        <p:spPr>
          <a:xfrm rot="515809">
            <a:off x="884238" y="490538"/>
            <a:ext cx="4292600" cy="5724525"/>
          </a:xfrm>
          <a:custGeom>
            <a:avLst/>
            <a:gdLst/>
            <a:ahLst/>
            <a:cxnLst/>
            <a:rect l="0" t="0" r="0" b="0"/>
            <a:pathLst>
              <a:path>
                <a:moveTo>
                  <a:pt x="3029976" y="5719635"/>
                </a:moveTo>
                <a:arcTo wR="2862276" hR="2862276" stAng="5198468" swAng="1209650"/>
              </a:path>
            </a:pathLst>
          </a:custGeom>
          <a:solidFill>
            <a:srgbClr val="DE0000"/>
          </a:solidFill>
          <a:ln w="38100">
            <a:solidFill>
              <a:srgbClr val="DE0000"/>
            </a:solidFill>
            <a:tailEnd type="arrow"/>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71248" y="4738746"/>
            <a:ext cx="2422903" cy="1137439"/>
          </a:xfrm>
          <a:custGeom>
            <a:avLst/>
            <a:gdLst>
              <a:gd name="connsiteX0" fmla="*/ 0 w 2807817"/>
              <a:gd name="connsiteY0" fmla="*/ 165933 h 995579"/>
              <a:gd name="connsiteX1" fmla="*/ 165933 w 2807817"/>
              <a:gd name="connsiteY1" fmla="*/ 0 h 995579"/>
              <a:gd name="connsiteX2" fmla="*/ 2641884 w 2807817"/>
              <a:gd name="connsiteY2" fmla="*/ 0 h 995579"/>
              <a:gd name="connsiteX3" fmla="*/ 2807817 w 2807817"/>
              <a:gd name="connsiteY3" fmla="*/ 165933 h 995579"/>
              <a:gd name="connsiteX4" fmla="*/ 2807817 w 2807817"/>
              <a:gd name="connsiteY4" fmla="*/ 829646 h 995579"/>
              <a:gd name="connsiteX5" fmla="*/ 2641884 w 2807817"/>
              <a:gd name="connsiteY5" fmla="*/ 995579 h 995579"/>
              <a:gd name="connsiteX6" fmla="*/ 165933 w 2807817"/>
              <a:gd name="connsiteY6" fmla="*/ 995579 h 995579"/>
              <a:gd name="connsiteX7" fmla="*/ 0 w 2807817"/>
              <a:gd name="connsiteY7" fmla="*/ 829646 h 995579"/>
              <a:gd name="connsiteX8" fmla="*/ 0 w 2807817"/>
              <a:gd name="connsiteY8" fmla="*/ 165933 h 99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817" h="995579">
                <a:moveTo>
                  <a:pt x="0" y="165933"/>
                </a:moveTo>
                <a:cubicBezTo>
                  <a:pt x="0" y="74291"/>
                  <a:pt x="74291" y="0"/>
                  <a:pt x="165933" y="0"/>
                </a:cubicBezTo>
                <a:lnTo>
                  <a:pt x="2641884" y="0"/>
                </a:lnTo>
                <a:cubicBezTo>
                  <a:pt x="2733526" y="0"/>
                  <a:pt x="2807817" y="74291"/>
                  <a:pt x="2807817" y="165933"/>
                </a:cubicBezTo>
                <a:lnTo>
                  <a:pt x="2807817" y="829646"/>
                </a:lnTo>
                <a:cubicBezTo>
                  <a:pt x="2807817" y="921288"/>
                  <a:pt x="2733526" y="995579"/>
                  <a:pt x="2641884" y="995579"/>
                </a:cubicBezTo>
                <a:lnTo>
                  <a:pt x="165933" y="995579"/>
                </a:lnTo>
                <a:cubicBezTo>
                  <a:pt x="74291" y="995579"/>
                  <a:pt x="0" y="921288"/>
                  <a:pt x="0" y="829646"/>
                </a:cubicBezTo>
                <a:lnTo>
                  <a:pt x="0" y="165933"/>
                </a:lnTo>
                <a:close/>
              </a:path>
            </a:pathLst>
          </a:custGeom>
          <a:solidFill>
            <a:srgbClr val="1DC4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9560" tIns="109560" rIns="109560" bIns="109560"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Action Plan Agreed  &amp; Signed Off by Team </a:t>
            </a:r>
          </a:p>
        </p:txBody>
      </p:sp>
      <p:sp>
        <p:nvSpPr>
          <p:cNvPr id="12" name="Freeform 11"/>
          <p:cNvSpPr/>
          <p:nvPr/>
        </p:nvSpPr>
        <p:spPr>
          <a:xfrm>
            <a:off x="480366" y="2934231"/>
            <a:ext cx="1537310" cy="1151207"/>
          </a:xfrm>
          <a:custGeom>
            <a:avLst/>
            <a:gdLst>
              <a:gd name="connsiteX0" fmla="*/ 0 w 1874253"/>
              <a:gd name="connsiteY0" fmla="*/ 191872 h 1151207"/>
              <a:gd name="connsiteX1" fmla="*/ 191872 w 1874253"/>
              <a:gd name="connsiteY1" fmla="*/ 0 h 1151207"/>
              <a:gd name="connsiteX2" fmla="*/ 1682381 w 1874253"/>
              <a:gd name="connsiteY2" fmla="*/ 0 h 1151207"/>
              <a:gd name="connsiteX3" fmla="*/ 1874253 w 1874253"/>
              <a:gd name="connsiteY3" fmla="*/ 191872 h 1151207"/>
              <a:gd name="connsiteX4" fmla="*/ 1874253 w 1874253"/>
              <a:gd name="connsiteY4" fmla="*/ 959335 h 1151207"/>
              <a:gd name="connsiteX5" fmla="*/ 1682381 w 1874253"/>
              <a:gd name="connsiteY5" fmla="*/ 1151207 h 1151207"/>
              <a:gd name="connsiteX6" fmla="*/ 191872 w 1874253"/>
              <a:gd name="connsiteY6" fmla="*/ 1151207 h 1151207"/>
              <a:gd name="connsiteX7" fmla="*/ 0 w 1874253"/>
              <a:gd name="connsiteY7" fmla="*/ 959335 h 1151207"/>
              <a:gd name="connsiteX8" fmla="*/ 0 w 1874253"/>
              <a:gd name="connsiteY8" fmla="*/ 191872 h 11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53" h="1151207">
                <a:moveTo>
                  <a:pt x="0" y="191872"/>
                </a:moveTo>
                <a:cubicBezTo>
                  <a:pt x="0" y="85904"/>
                  <a:pt x="85904" y="0"/>
                  <a:pt x="191872" y="0"/>
                </a:cubicBezTo>
                <a:lnTo>
                  <a:pt x="1682381" y="0"/>
                </a:lnTo>
                <a:cubicBezTo>
                  <a:pt x="1788349" y="0"/>
                  <a:pt x="1874253" y="85904"/>
                  <a:pt x="1874253" y="191872"/>
                </a:cubicBezTo>
                <a:lnTo>
                  <a:pt x="1874253" y="959335"/>
                </a:lnTo>
                <a:cubicBezTo>
                  <a:pt x="1874253" y="1065303"/>
                  <a:pt x="1788349" y="1151207"/>
                  <a:pt x="1682381" y="1151207"/>
                </a:cubicBezTo>
                <a:lnTo>
                  <a:pt x="191872" y="1151207"/>
                </a:lnTo>
                <a:cubicBezTo>
                  <a:pt x="85904" y="1151207"/>
                  <a:pt x="0" y="1065303"/>
                  <a:pt x="0" y="959335"/>
                </a:cubicBezTo>
                <a:lnTo>
                  <a:pt x="0" y="191872"/>
                </a:lnTo>
                <a:close/>
              </a:path>
            </a:pathLst>
          </a:custGeom>
          <a:solidFill>
            <a:schemeClr val="accent5">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117157" tIns="117157" rIns="117157" bIns="117157"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Monitoring &amp; Review of Actions</a:t>
            </a:r>
          </a:p>
        </p:txBody>
      </p:sp>
      <p:sp>
        <p:nvSpPr>
          <p:cNvPr id="13" name="Freeform 12"/>
          <p:cNvSpPr/>
          <p:nvPr/>
        </p:nvSpPr>
        <p:spPr>
          <a:xfrm>
            <a:off x="1048234" y="1026397"/>
            <a:ext cx="1430274" cy="1286221"/>
          </a:xfrm>
          <a:custGeom>
            <a:avLst/>
            <a:gdLst>
              <a:gd name="connsiteX0" fmla="*/ 0 w 1907032"/>
              <a:gd name="connsiteY0" fmla="*/ 214374 h 1286221"/>
              <a:gd name="connsiteX1" fmla="*/ 214374 w 1907032"/>
              <a:gd name="connsiteY1" fmla="*/ 0 h 1286221"/>
              <a:gd name="connsiteX2" fmla="*/ 1692658 w 1907032"/>
              <a:gd name="connsiteY2" fmla="*/ 0 h 1286221"/>
              <a:gd name="connsiteX3" fmla="*/ 1907032 w 1907032"/>
              <a:gd name="connsiteY3" fmla="*/ 214374 h 1286221"/>
              <a:gd name="connsiteX4" fmla="*/ 1907032 w 1907032"/>
              <a:gd name="connsiteY4" fmla="*/ 1071847 h 1286221"/>
              <a:gd name="connsiteX5" fmla="*/ 1692658 w 1907032"/>
              <a:gd name="connsiteY5" fmla="*/ 1286221 h 1286221"/>
              <a:gd name="connsiteX6" fmla="*/ 214374 w 1907032"/>
              <a:gd name="connsiteY6" fmla="*/ 1286221 h 1286221"/>
              <a:gd name="connsiteX7" fmla="*/ 0 w 1907032"/>
              <a:gd name="connsiteY7" fmla="*/ 1071847 h 1286221"/>
              <a:gd name="connsiteX8" fmla="*/ 0 w 1907032"/>
              <a:gd name="connsiteY8" fmla="*/ 214374 h 12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032" h="1286221">
                <a:moveTo>
                  <a:pt x="0" y="214374"/>
                </a:moveTo>
                <a:cubicBezTo>
                  <a:pt x="0" y="95979"/>
                  <a:pt x="95979" y="0"/>
                  <a:pt x="214374" y="0"/>
                </a:cubicBezTo>
                <a:lnTo>
                  <a:pt x="1692658" y="0"/>
                </a:lnTo>
                <a:cubicBezTo>
                  <a:pt x="1811053" y="0"/>
                  <a:pt x="1907032" y="95979"/>
                  <a:pt x="1907032" y="214374"/>
                </a:cubicBezTo>
                <a:lnTo>
                  <a:pt x="1907032" y="1071847"/>
                </a:lnTo>
                <a:cubicBezTo>
                  <a:pt x="1907032" y="1190242"/>
                  <a:pt x="1811053" y="1286221"/>
                  <a:pt x="1692658" y="1286221"/>
                </a:cubicBezTo>
                <a:lnTo>
                  <a:pt x="214374" y="1286221"/>
                </a:lnTo>
                <a:cubicBezTo>
                  <a:pt x="95979" y="1286221"/>
                  <a:pt x="0" y="1190242"/>
                  <a:pt x="0" y="1071847"/>
                </a:cubicBezTo>
                <a:lnTo>
                  <a:pt x="0" y="214374"/>
                </a:lnTo>
                <a:close/>
              </a:path>
            </a:pathLst>
          </a:custGeom>
          <a:solidFill>
            <a:srgbClr val="41CF41"/>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23748" tIns="123748" rIns="123748" bIns="123748"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Sharing Learning</a:t>
            </a:r>
          </a:p>
        </p:txBody>
      </p:sp>
      <p:sp>
        <p:nvSpPr>
          <p:cNvPr id="14" name="Freeform 13"/>
          <p:cNvSpPr/>
          <p:nvPr/>
        </p:nvSpPr>
        <p:spPr>
          <a:xfrm>
            <a:off x="107950" y="808038"/>
            <a:ext cx="4292600" cy="5724525"/>
          </a:xfrm>
          <a:custGeom>
            <a:avLst/>
            <a:gdLst/>
            <a:ahLst/>
            <a:cxnLst/>
            <a:rect l="0" t="0" r="0" b="0"/>
            <a:pathLst>
              <a:path>
                <a:moveTo>
                  <a:pt x="2126109" y="96289"/>
                </a:moveTo>
                <a:arcTo wR="2862276" hR="2862276" stAng="15305775" swAng="950197"/>
              </a:path>
            </a:pathLst>
          </a:custGeom>
          <a:solidFill>
            <a:srgbClr val="41CF41"/>
          </a:solidFill>
          <a:ln w="38100">
            <a:solidFill>
              <a:srgbClr val="00B050"/>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Awareness sessions</a:t>
            </a:r>
          </a:p>
        </p:txBody>
      </p:sp>
      <p:sp>
        <p:nvSpPr>
          <p:cNvPr id="16" name="Freeform 15"/>
          <p:cNvSpPr/>
          <p:nvPr/>
        </p:nvSpPr>
        <p:spPr>
          <a:xfrm>
            <a:off x="3433763" y="-715963"/>
            <a:ext cx="4294187" cy="5724526"/>
          </a:xfrm>
          <a:custGeom>
            <a:avLst/>
            <a:gdLst/>
            <a:ahLst/>
            <a:cxnLst/>
            <a:rect l="0" t="0" r="0" b="0"/>
            <a:pathLst>
              <a:path>
                <a:moveTo>
                  <a:pt x="4593254" y="5141823"/>
                </a:moveTo>
                <a:arcTo wR="2862276" hR="2862276" stAng="3167323" swAng="837468"/>
              </a:path>
            </a:pathLst>
          </a:custGeom>
          <a:noFill/>
          <a:ln w="38100">
            <a:solidFill>
              <a:srgbClr val="FF99CC"/>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855913" y="806450"/>
            <a:ext cx="4294187" cy="5726113"/>
          </a:xfrm>
          <a:custGeom>
            <a:avLst/>
            <a:gdLst/>
            <a:ahLst/>
            <a:cxnLst/>
            <a:rect l="0" t="0" r="0" b="0"/>
            <a:pathLst>
              <a:path>
                <a:moveTo>
                  <a:pt x="3178535" y="17525"/>
                </a:moveTo>
                <a:arcTo wR="2862276" hR="2862276" stAng="16580622" swAng="1254837"/>
              </a:path>
            </a:pathLst>
          </a:custGeom>
          <a:solidFill>
            <a:srgbClr val="0066FF"/>
          </a:solidFill>
          <a:ln w="38100">
            <a:solidFill>
              <a:srgbClr val="0066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094038" y="2051050"/>
            <a:ext cx="4294187" cy="5724525"/>
          </a:xfrm>
          <a:custGeom>
            <a:avLst/>
            <a:gdLst/>
            <a:ahLst/>
            <a:cxnLst/>
            <a:rect l="0" t="0" r="0" b="0"/>
            <a:pathLst>
              <a:path>
                <a:moveTo>
                  <a:pt x="4415480" y="458075"/>
                </a:moveTo>
                <a:arcTo wR="2862276" hR="2862276" stAng="18171840" swAng="748718"/>
              </a:path>
            </a:pathLst>
          </a:custGeom>
          <a:noFill/>
          <a:ln w="38100">
            <a:solidFill>
              <a:srgbClr val="B265FF"/>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5113" y="-722313"/>
            <a:ext cx="4292600" cy="5295901"/>
          </a:xfrm>
          <a:custGeom>
            <a:avLst/>
            <a:gdLst/>
            <a:ahLst/>
            <a:cxnLst/>
            <a:rect l="0" t="0" r="0" b="0"/>
            <a:pathLst>
              <a:path>
                <a:moveTo>
                  <a:pt x="1406632" y="5326768"/>
                </a:moveTo>
                <a:arcTo wR="2862276" hR="2862276" stAng="7234084" swAng="725876"/>
              </a:path>
            </a:pathLst>
          </a:custGeom>
          <a:solidFill>
            <a:srgbClr val="1DC4FF"/>
          </a:solidFill>
          <a:ln w="38100">
            <a:solidFill>
              <a:srgbClr val="1DC4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0" name="Freeform 19"/>
          <p:cNvSpPr/>
          <p:nvPr/>
        </p:nvSpPr>
        <p:spPr>
          <a:xfrm rot="20557440">
            <a:off x="757238" y="1776413"/>
            <a:ext cx="4292600" cy="5726112"/>
          </a:xfrm>
          <a:custGeom>
            <a:avLst/>
            <a:gdLst/>
            <a:ahLst/>
            <a:cxnLst/>
            <a:rect l="0" t="0" r="0" b="0"/>
            <a:pathLst>
              <a:path>
                <a:moveTo>
                  <a:pt x="1048357" y="648156"/>
                </a:moveTo>
                <a:arcTo wR="2862276" hR="2862276" stAng="13840436" swAng="700732"/>
              </a:path>
            </a:pathLst>
          </a:custGeom>
          <a:noFill/>
          <a:ln w="38100">
            <a:solidFill>
              <a:srgbClr val="92D050"/>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pic>
        <p:nvPicPr>
          <p:cNvPr id="45095" name="Picture 38"/>
          <p:cNvPicPr>
            <a:picLocks noChangeAspect="1" noChangeArrowheads="1"/>
          </p:cNvPicPr>
          <p:nvPr/>
        </p:nvPicPr>
        <p:blipFill>
          <a:blip r:embed="rId3" cstate="print"/>
          <a:srcRect/>
          <a:stretch>
            <a:fillRect/>
          </a:stretch>
        </p:blipFill>
        <p:spPr bwMode="auto">
          <a:xfrm>
            <a:off x="3030538" y="2439988"/>
            <a:ext cx="3116262" cy="989012"/>
          </a:xfrm>
          <a:prstGeom prst="rect">
            <a:avLst/>
          </a:prstGeom>
          <a:noFill/>
          <a:ln w="9525">
            <a:noFill/>
            <a:miter lim="800000"/>
            <a:headEnd/>
            <a:tailEnd/>
          </a:ln>
        </p:spPr>
      </p:pic>
      <p:sp>
        <p:nvSpPr>
          <p:cNvPr id="22" name="TextBox 1"/>
          <p:cNvSpPr txBox="1">
            <a:spLocks noChangeArrowheads="1"/>
          </p:cNvSpPr>
          <p:nvPr/>
        </p:nvSpPr>
        <p:spPr bwMode="auto">
          <a:xfrm>
            <a:off x="0" y="6597650"/>
            <a:ext cx="9144000" cy="254000"/>
          </a:xfrm>
          <a:prstGeom prst="rect">
            <a:avLst/>
          </a:prstGeom>
          <a:noFill/>
          <a:ln w="9525">
            <a:noFill/>
            <a:miter lim="800000"/>
            <a:headEnd/>
            <a:tailEnd/>
          </a:ln>
        </p:spPr>
        <p:txBody>
          <a:bodyPr>
            <a:spAutoFit/>
          </a:bodyPr>
          <a:lstStyle/>
          <a:p>
            <a:pPr>
              <a:defRPr/>
            </a:pPr>
            <a:r>
              <a:rPr lang="en-GB" altLang="en-US" sz="1050" i="1">
                <a:solidFill>
                  <a:srgbClr val="000000"/>
                </a:solidFill>
              </a:rPr>
              <a:t>Staff Experience Continuous Improvement Cycle, Crown Copyright 2013. Contains public sector information licensed under the Open Government License v1.0.</a:t>
            </a:r>
            <a:endParaRPr lang="en-GB" altLang="en-US" sz="2000">
              <a:solidFill>
                <a:srgbClr val="000000"/>
              </a:solidFill>
            </a:endParaRPr>
          </a:p>
        </p:txBody>
      </p:sp>
      <p:sp>
        <p:nvSpPr>
          <p:cNvPr id="25" name="TextBox 24"/>
          <p:cNvSpPr txBox="1"/>
          <p:nvPr/>
        </p:nvSpPr>
        <p:spPr>
          <a:xfrm>
            <a:off x="2268538" y="3533775"/>
            <a:ext cx="4679950" cy="831850"/>
          </a:xfrm>
          <a:prstGeom prst="rect">
            <a:avLst/>
          </a:prstGeom>
          <a:noFill/>
        </p:spPr>
        <p:txBody>
          <a:bodyPr>
            <a:spAutoFit/>
          </a:bodyPr>
          <a:lstStyle/>
          <a:p>
            <a:pPr algn="ctr">
              <a:defRPr/>
            </a:pPr>
            <a:r>
              <a:rPr lang="en-GB">
                <a:solidFill>
                  <a:schemeClr val="accent2">
                    <a:lumMod val="50000"/>
                  </a:schemeClr>
                </a:solidFill>
                <a:latin typeface="+mj-lt"/>
              </a:rPr>
              <a:t>Staff Experience Continuous Improvement Model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inical change project template">
  <a:themeElements>
    <a:clrScheme name="clinical change projec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inical change projec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inical change projec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inical change projec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inical change projec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inical change projec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inical change projec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inical change projec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inical change projec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8298</TotalTime>
  <Words>2817</Words>
  <Application>Microsoft Office PowerPoint</Application>
  <PresentationFormat>On-screen Show (4:3)</PresentationFormat>
  <Paragraphs>279</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clinical change project template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Isn’t it the same as the Staff Survey?</vt:lpstr>
      <vt:lpstr>PowerPoint Presentation</vt:lpstr>
      <vt:lpstr>PowerPoint Presentation</vt:lpstr>
      <vt:lpstr>Understanding your results</vt:lpstr>
      <vt:lpstr>PowerPoint Presentation</vt:lpstr>
      <vt:lpstr>PowerPoint Presentation</vt:lpstr>
      <vt:lpstr>PowerPoint Presentation</vt:lpstr>
      <vt:lpstr>PowerPoint Presentation</vt:lpstr>
      <vt:lpstr>Part 2 of action plan to be inserted </vt:lpstr>
      <vt:lpstr>Storyboard</vt:lpstr>
      <vt:lpstr>Insert local timescales for roll-out</vt:lpstr>
      <vt:lpstr>Support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Benton</dc:creator>
  <cp:lastModifiedBy>z440915</cp:lastModifiedBy>
  <cp:revision>555</cp:revision>
  <cp:lastPrinted>2004-09-30T09:55:04Z</cp:lastPrinted>
  <dcterms:created xsi:type="dcterms:W3CDTF">2003-09-24T19:44:01Z</dcterms:created>
  <dcterms:modified xsi:type="dcterms:W3CDTF">2017-05-31T14:40:24Z</dcterms:modified>
</cp:coreProperties>
</file>